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Microsoft_Vergelijking1.bin" ContentType="application/vnd.openxmlformats-officedocument.oleObject"/>
  <Override PartName="/ppt/embeddings/Microsoft_Vergelijking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9" r:id="rId2"/>
    <p:sldId id="256" r:id="rId3"/>
    <p:sldId id="257" r:id="rId4"/>
    <p:sldId id="258" r:id="rId5"/>
    <p:sldId id="262" r:id="rId6"/>
    <p:sldId id="263" r:id="rId7"/>
    <p:sldId id="260" r:id="rId8"/>
    <p:sldId id="261" r:id="rId9"/>
    <p:sldId id="259" r:id="rId10"/>
    <p:sldId id="265" r:id="rId11"/>
    <p:sldId id="286" r:id="rId12"/>
    <p:sldId id="271" r:id="rId13"/>
    <p:sldId id="287" r:id="rId14"/>
    <p:sldId id="268" r:id="rId15"/>
    <p:sldId id="267" r:id="rId16"/>
    <p:sldId id="275" r:id="rId17"/>
    <p:sldId id="270" r:id="rId18"/>
    <p:sldId id="273" r:id="rId19"/>
    <p:sldId id="272" r:id="rId20"/>
    <p:sldId id="274" r:id="rId21"/>
    <p:sldId id="277" r:id="rId22"/>
    <p:sldId id="276" r:id="rId23"/>
    <p:sldId id="278" r:id="rId24"/>
    <p:sldId id="290" r:id="rId25"/>
    <p:sldId id="279" r:id="rId26"/>
    <p:sldId id="280" r:id="rId27"/>
    <p:sldId id="283" r:id="rId28"/>
    <p:sldId id="281" r:id="rId29"/>
    <p:sldId id="282" r:id="rId30"/>
    <p:sldId id="284" r:id="rId31"/>
    <p:sldId id="292" r:id="rId32"/>
    <p:sldId id="291" r:id="rId33"/>
    <p:sldId id="285" r:id="rId34"/>
    <p:sldId id="288" r:id="rId35"/>
    <p:sldId id="289" r:id="rId36"/>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97" autoAdjust="0"/>
    <p:restoredTop sz="88847" autoAdjust="0"/>
  </p:normalViewPr>
  <p:slideViewPr>
    <p:cSldViewPr snapToGrid="0" snapToObjects="1">
      <p:cViewPr varScale="1">
        <p:scale>
          <a:sx n="89" d="100"/>
          <a:sy n="89" d="100"/>
        </p:scale>
        <p:origin x="-151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160A-1926-404E-B282-109452EE5DC6}"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C59E2ACA-04B4-8D40-B142-524950EACABD}">
      <dgm:prSet phldrT="[Tekst]"/>
      <dgm:spPr/>
      <dgm:t>
        <a:bodyPr/>
        <a:lstStyle/>
        <a:p>
          <a:r>
            <a:rPr lang="en-US" dirty="0" smtClean="0"/>
            <a:t>Problem</a:t>
          </a:r>
          <a:endParaRPr lang="en-US" dirty="0"/>
        </a:p>
      </dgm:t>
    </dgm:pt>
    <dgm:pt modelId="{CF58C27A-7BF5-5D4F-A606-DDE7FAC4D651}" type="parTrans" cxnId="{55C46795-758E-E64E-8078-FAC6C00FCF6B}">
      <dgm:prSet/>
      <dgm:spPr/>
      <dgm:t>
        <a:bodyPr/>
        <a:lstStyle/>
        <a:p>
          <a:endParaRPr lang="en-US"/>
        </a:p>
      </dgm:t>
    </dgm:pt>
    <dgm:pt modelId="{712AB516-A013-5542-B456-860BD9B8BAA8}" type="sibTrans" cxnId="{55C46795-758E-E64E-8078-FAC6C00FCF6B}">
      <dgm:prSet/>
      <dgm:spPr/>
      <dgm:t>
        <a:bodyPr/>
        <a:lstStyle/>
        <a:p>
          <a:endParaRPr lang="en-US"/>
        </a:p>
      </dgm:t>
    </dgm:pt>
    <dgm:pt modelId="{C5D987D3-F410-4A4A-93EA-D7394D5B9980}">
      <dgm:prSet phldrT="[Tekst]"/>
      <dgm:spPr/>
      <dgm:t>
        <a:bodyPr/>
        <a:lstStyle/>
        <a:p>
          <a:r>
            <a:rPr lang="en-US" dirty="0" smtClean="0"/>
            <a:t>Goal</a:t>
          </a:r>
          <a:endParaRPr lang="en-US" dirty="0"/>
        </a:p>
      </dgm:t>
    </dgm:pt>
    <dgm:pt modelId="{69C4B553-EE5D-1948-A2F2-F52AF663B36B}" type="parTrans" cxnId="{9445792D-8936-B844-8266-751BCC1F4282}">
      <dgm:prSet/>
      <dgm:spPr/>
      <dgm:t>
        <a:bodyPr/>
        <a:lstStyle/>
        <a:p>
          <a:endParaRPr lang="en-US"/>
        </a:p>
      </dgm:t>
    </dgm:pt>
    <dgm:pt modelId="{ADB58D1C-1700-FB46-AC50-077AC203229E}" type="sibTrans" cxnId="{9445792D-8936-B844-8266-751BCC1F4282}">
      <dgm:prSet/>
      <dgm:spPr/>
      <dgm:t>
        <a:bodyPr/>
        <a:lstStyle/>
        <a:p>
          <a:endParaRPr lang="en-US"/>
        </a:p>
      </dgm:t>
    </dgm:pt>
    <dgm:pt modelId="{32835483-AA96-314F-A3DF-6D66F0AA01BE}">
      <dgm:prSet phldrT="[Tekst]"/>
      <dgm:spPr/>
      <dgm:t>
        <a:bodyPr/>
        <a:lstStyle/>
        <a:p>
          <a:r>
            <a:rPr lang="en-US" dirty="0" smtClean="0"/>
            <a:t>Solution</a:t>
          </a:r>
          <a:endParaRPr lang="en-US" dirty="0"/>
        </a:p>
      </dgm:t>
    </dgm:pt>
    <dgm:pt modelId="{15B2EB8A-4802-C040-ADDA-A1049051ABAB}" type="sibTrans" cxnId="{F09E6E01-22E9-C64C-B580-9ABBAE344FE0}">
      <dgm:prSet/>
      <dgm:spPr/>
      <dgm:t>
        <a:bodyPr/>
        <a:lstStyle/>
        <a:p>
          <a:endParaRPr lang="en-US"/>
        </a:p>
      </dgm:t>
    </dgm:pt>
    <dgm:pt modelId="{03C242D1-C25E-3340-9CF0-5D55748871FF}" type="parTrans" cxnId="{F09E6E01-22E9-C64C-B580-9ABBAE344FE0}">
      <dgm:prSet/>
      <dgm:spPr/>
      <dgm:t>
        <a:bodyPr/>
        <a:lstStyle/>
        <a:p>
          <a:endParaRPr lang="en-US"/>
        </a:p>
      </dgm:t>
    </dgm:pt>
    <dgm:pt modelId="{5A4183EB-E688-9B4D-ABB2-B45EE7D90296}" type="pres">
      <dgm:prSet presAssocID="{F675160A-1926-404E-B282-109452EE5DC6}" presName="cycle" presStyleCnt="0">
        <dgm:presLayoutVars>
          <dgm:dir/>
          <dgm:resizeHandles val="exact"/>
        </dgm:presLayoutVars>
      </dgm:prSet>
      <dgm:spPr/>
      <dgm:t>
        <a:bodyPr/>
        <a:lstStyle/>
        <a:p>
          <a:endParaRPr lang="en-US"/>
        </a:p>
      </dgm:t>
    </dgm:pt>
    <dgm:pt modelId="{93A1A068-2752-FF44-BF4F-B5E10ED797C4}" type="pres">
      <dgm:prSet presAssocID="{C59E2ACA-04B4-8D40-B142-524950EACABD}" presName="node" presStyleLbl="node1" presStyleIdx="0" presStyleCnt="3">
        <dgm:presLayoutVars>
          <dgm:bulletEnabled val="1"/>
        </dgm:presLayoutVars>
      </dgm:prSet>
      <dgm:spPr/>
      <dgm:t>
        <a:bodyPr/>
        <a:lstStyle/>
        <a:p>
          <a:endParaRPr lang="en-US"/>
        </a:p>
      </dgm:t>
    </dgm:pt>
    <dgm:pt modelId="{D5C671D5-4F22-1548-A246-55670EA480F8}" type="pres">
      <dgm:prSet presAssocID="{712AB516-A013-5542-B456-860BD9B8BAA8}" presName="sibTrans" presStyleLbl="sibTrans2D1" presStyleIdx="0" presStyleCnt="3"/>
      <dgm:spPr/>
      <dgm:t>
        <a:bodyPr/>
        <a:lstStyle/>
        <a:p>
          <a:endParaRPr lang="en-US"/>
        </a:p>
      </dgm:t>
    </dgm:pt>
    <dgm:pt modelId="{6E0E3D61-94C0-364C-9E7F-3378260BCF80}" type="pres">
      <dgm:prSet presAssocID="{712AB516-A013-5542-B456-860BD9B8BAA8}" presName="connectorText" presStyleLbl="sibTrans2D1" presStyleIdx="0" presStyleCnt="3"/>
      <dgm:spPr/>
      <dgm:t>
        <a:bodyPr/>
        <a:lstStyle/>
        <a:p>
          <a:endParaRPr lang="en-US"/>
        </a:p>
      </dgm:t>
    </dgm:pt>
    <dgm:pt modelId="{B2197665-F547-B449-B771-D4B3C46605C6}" type="pres">
      <dgm:prSet presAssocID="{C5D987D3-F410-4A4A-93EA-D7394D5B9980}" presName="node" presStyleLbl="node1" presStyleIdx="1" presStyleCnt="3">
        <dgm:presLayoutVars>
          <dgm:bulletEnabled val="1"/>
        </dgm:presLayoutVars>
      </dgm:prSet>
      <dgm:spPr/>
      <dgm:t>
        <a:bodyPr/>
        <a:lstStyle/>
        <a:p>
          <a:endParaRPr lang="en-US"/>
        </a:p>
      </dgm:t>
    </dgm:pt>
    <dgm:pt modelId="{9B4C7656-DC3B-474E-B578-AA4BD87926A5}" type="pres">
      <dgm:prSet presAssocID="{ADB58D1C-1700-FB46-AC50-077AC203229E}" presName="sibTrans" presStyleLbl="sibTrans2D1" presStyleIdx="1" presStyleCnt="3"/>
      <dgm:spPr/>
      <dgm:t>
        <a:bodyPr/>
        <a:lstStyle/>
        <a:p>
          <a:endParaRPr lang="en-US"/>
        </a:p>
      </dgm:t>
    </dgm:pt>
    <dgm:pt modelId="{E33D92A8-CB71-7043-8C72-BAD01F2D729B}" type="pres">
      <dgm:prSet presAssocID="{ADB58D1C-1700-FB46-AC50-077AC203229E}" presName="connectorText" presStyleLbl="sibTrans2D1" presStyleIdx="1" presStyleCnt="3"/>
      <dgm:spPr/>
      <dgm:t>
        <a:bodyPr/>
        <a:lstStyle/>
        <a:p>
          <a:endParaRPr lang="en-US"/>
        </a:p>
      </dgm:t>
    </dgm:pt>
    <dgm:pt modelId="{431FE867-BAAE-B642-8653-76B7D78E180E}" type="pres">
      <dgm:prSet presAssocID="{32835483-AA96-314F-A3DF-6D66F0AA01BE}" presName="node" presStyleLbl="node1" presStyleIdx="2" presStyleCnt="3">
        <dgm:presLayoutVars>
          <dgm:bulletEnabled val="1"/>
        </dgm:presLayoutVars>
      </dgm:prSet>
      <dgm:spPr/>
      <dgm:t>
        <a:bodyPr/>
        <a:lstStyle/>
        <a:p>
          <a:endParaRPr lang="en-US"/>
        </a:p>
      </dgm:t>
    </dgm:pt>
    <dgm:pt modelId="{68E4129D-DB42-EF4F-9730-9A46B934C111}" type="pres">
      <dgm:prSet presAssocID="{15B2EB8A-4802-C040-ADDA-A1049051ABAB}" presName="sibTrans" presStyleLbl="sibTrans2D1" presStyleIdx="2" presStyleCnt="3"/>
      <dgm:spPr/>
      <dgm:t>
        <a:bodyPr/>
        <a:lstStyle/>
        <a:p>
          <a:endParaRPr lang="en-US"/>
        </a:p>
      </dgm:t>
    </dgm:pt>
    <dgm:pt modelId="{5D0F76FD-DB94-DD4F-8A74-F8BC12A425A0}" type="pres">
      <dgm:prSet presAssocID="{15B2EB8A-4802-C040-ADDA-A1049051ABAB}" presName="connectorText" presStyleLbl="sibTrans2D1" presStyleIdx="2" presStyleCnt="3"/>
      <dgm:spPr/>
      <dgm:t>
        <a:bodyPr/>
        <a:lstStyle/>
        <a:p>
          <a:endParaRPr lang="en-US"/>
        </a:p>
      </dgm:t>
    </dgm:pt>
  </dgm:ptLst>
  <dgm:cxnLst>
    <dgm:cxn modelId="{140D9CA6-A99E-2346-A1FC-9AD642B6DFE8}" type="presOf" srcId="{32835483-AA96-314F-A3DF-6D66F0AA01BE}" destId="{431FE867-BAAE-B642-8653-76B7D78E180E}" srcOrd="0" destOrd="0" presId="urn:microsoft.com/office/officeart/2005/8/layout/cycle2"/>
    <dgm:cxn modelId="{55C46795-758E-E64E-8078-FAC6C00FCF6B}" srcId="{F675160A-1926-404E-B282-109452EE5DC6}" destId="{C59E2ACA-04B4-8D40-B142-524950EACABD}" srcOrd="0" destOrd="0" parTransId="{CF58C27A-7BF5-5D4F-A606-DDE7FAC4D651}" sibTransId="{712AB516-A013-5542-B456-860BD9B8BAA8}"/>
    <dgm:cxn modelId="{EADC7243-0A85-3B4E-86AD-FB337DE0C4E6}" type="presOf" srcId="{F675160A-1926-404E-B282-109452EE5DC6}" destId="{5A4183EB-E688-9B4D-ABB2-B45EE7D90296}" srcOrd="0" destOrd="0" presId="urn:microsoft.com/office/officeart/2005/8/layout/cycle2"/>
    <dgm:cxn modelId="{9445792D-8936-B844-8266-751BCC1F4282}" srcId="{F675160A-1926-404E-B282-109452EE5DC6}" destId="{C5D987D3-F410-4A4A-93EA-D7394D5B9980}" srcOrd="1" destOrd="0" parTransId="{69C4B553-EE5D-1948-A2F2-F52AF663B36B}" sibTransId="{ADB58D1C-1700-FB46-AC50-077AC203229E}"/>
    <dgm:cxn modelId="{19648FE5-7BD2-2E44-94C6-34D3CE7BEBA5}" type="presOf" srcId="{15B2EB8A-4802-C040-ADDA-A1049051ABAB}" destId="{68E4129D-DB42-EF4F-9730-9A46B934C111}" srcOrd="0" destOrd="0" presId="urn:microsoft.com/office/officeart/2005/8/layout/cycle2"/>
    <dgm:cxn modelId="{882FF97B-A027-F740-B0D9-31E5F3F12695}" type="presOf" srcId="{C59E2ACA-04B4-8D40-B142-524950EACABD}" destId="{93A1A068-2752-FF44-BF4F-B5E10ED797C4}" srcOrd="0" destOrd="0" presId="urn:microsoft.com/office/officeart/2005/8/layout/cycle2"/>
    <dgm:cxn modelId="{55317DEA-E049-AD42-BC79-48570BF0AF8F}" type="presOf" srcId="{712AB516-A013-5542-B456-860BD9B8BAA8}" destId="{D5C671D5-4F22-1548-A246-55670EA480F8}" srcOrd="0" destOrd="0" presId="urn:microsoft.com/office/officeart/2005/8/layout/cycle2"/>
    <dgm:cxn modelId="{A973E3CA-0847-3549-912A-4A5CC6D12368}" type="presOf" srcId="{ADB58D1C-1700-FB46-AC50-077AC203229E}" destId="{E33D92A8-CB71-7043-8C72-BAD01F2D729B}" srcOrd="1" destOrd="0" presId="urn:microsoft.com/office/officeart/2005/8/layout/cycle2"/>
    <dgm:cxn modelId="{782E7BE1-0150-084F-8A8F-2C9A15BF58C7}" type="presOf" srcId="{712AB516-A013-5542-B456-860BD9B8BAA8}" destId="{6E0E3D61-94C0-364C-9E7F-3378260BCF80}" srcOrd="1" destOrd="0" presId="urn:microsoft.com/office/officeart/2005/8/layout/cycle2"/>
    <dgm:cxn modelId="{194406E3-81DE-C24A-9166-CD84BFC759C0}" type="presOf" srcId="{C5D987D3-F410-4A4A-93EA-D7394D5B9980}" destId="{B2197665-F547-B449-B771-D4B3C46605C6}" srcOrd="0" destOrd="0" presId="urn:microsoft.com/office/officeart/2005/8/layout/cycle2"/>
    <dgm:cxn modelId="{E6B29B8A-C7F6-1047-8739-97440B6A9858}" type="presOf" srcId="{ADB58D1C-1700-FB46-AC50-077AC203229E}" destId="{9B4C7656-DC3B-474E-B578-AA4BD87926A5}" srcOrd="0" destOrd="0" presId="urn:microsoft.com/office/officeart/2005/8/layout/cycle2"/>
    <dgm:cxn modelId="{599A2903-29E7-2943-9422-41F46E876323}" type="presOf" srcId="{15B2EB8A-4802-C040-ADDA-A1049051ABAB}" destId="{5D0F76FD-DB94-DD4F-8A74-F8BC12A425A0}" srcOrd="1" destOrd="0" presId="urn:microsoft.com/office/officeart/2005/8/layout/cycle2"/>
    <dgm:cxn modelId="{F09E6E01-22E9-C64C-B580-9ABBAE344FE0}" srcId="{F675160A-1926-404E-B282-109452EE5DC6}" destId="{32835483-AA96-314F-A3DF-6D66F0AA01BE}" srcOrd="2" destOrd="0" parTransId="{03C242D1-C25E-3340-9CF0-5D55748871FF}" sibTransId="{15B2EB8A-4802-C040-ADDA-A1049051ABAB}"/>
    <dgm:cxn modelId="{9173D10A-B967-1A4E-857E-8EDB5BDA73CB}" type="presParOf" srcId="{5A4183EB-E688-9B4D-ABB2-B45EE7D90296}" destId="{93A1A068-2752-FF44-BF4F-B5E10ED797C4}" srcOrd="0" destOrd="0" presId="urn:microsoft.com/office/officeart/2005/8/layout/cycle2"/>
    <dgm:cxn modelId="{D6C0A941-52F1-B54A-81F6-D1B1D18579EA}" type="presParOf" srcId="{5A4183EB-E688-9B4D-ABB2-B45EE7D90296}" destId="{D5C671D5-4F22-1548-A246-55670EA480F8}" srcOrd="1" destOrd="0" presId="urn:microsoft.com/office/officeart/2005/8/layout/cycle2"/>
    <dgm:cxn modelId="{422F8931-756C-9042-ADF7-9850D93C7299}" type="presParOf" srcId="{D5C671D5-4F22-1548-A246-55670EA480F8}" destId="{6E0E3D61-94C0-364C-9E7F-3378260BCF80}" srcOrd="0" destOrd="0" presId="urn:microsoft.com/office/officeart/2005/8/layout/cycle2"/>
    <dgm:cxn modelId="{52ED1C3F-032B-464B-B8A1-14108AF0B6E4}" type="presParOf" srcId="{5A4183EB-E688-9B4D-ABB2-B45EE7D90296}" destId="{B2197665-F547-B449-B771-D4B3C46605C6}" srcOrd="2" destOrd="0" presId="urn:microsoft.com/office/officeart/2005/8/layout/cycle2"/>
    <dgm:cxn modelId="{66504691-47A2-1944-9867-294DABF06307}" type="presParOf" srcId="{5A4183EB-E688-9B4D-ABB2-B45EE7D90296}" destId="{9B4C7656-DC3B-474E-B578-AA4BD87926A5}" srcOrd="3" destOrd="0" presId="urn:microsoft.com/office/officeart/2005/8/layout/cycle2"/>
    <dgm:cxn modelId="{EF0D1A56-0BFA-EB41-91CF-9834E3B563A6}" type="presParOf" srcId="{9B4C7656-DC3B-474E-B578-AA4BD87926A5}" destId="{E33D92A8-CB71-7043-8C72-BAD01F2D729B}" srcOrd="0" destOrd="0" presId="urn:microsoft.com/office/officeart/2005/8/layout/cycle2"/>
    <dgm:cxn modelId="{3EAC280C-9B74-1D41-818B-5494AA75E8D4}" type="presParOf" srcId="{5A4183EB-E688-9B4D-ABB2-B45EE7D90296}" destId="{431FE867-BAAE-B642-8653-76B7D78E180E}" srcOrd="4" destOrd="0" presId="urn:microsoft.com/office/officeart/2005/8/layout/cycle2"/>
    <dgm:cxn modelId="{89EC26CC-E845-5346-8C64-76ED275F19DC}" type="presParOf" srcId="{5A4183EB-E688-9B4D-ABB2-B45EE7D90296}" destId="{68E4129D-DB42-EF4F-9730-9A46B934C111}" srcOrd="5" destOrd="0" presId="urn:microsoft.com/office/officeart/2005/8/layout/cycle2"/>
    <dgm:cxn modelId="{72731FB3-4BF8-7C44-A1A4-CE9B56328C7E}" type="presParOf" srcId="{68E4129D-DB42-EF4F-9730-9A46B934C111}" destId="{5D0F76FD-DB94-DD4F-8A74-F8BC12A425A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E70F5-7AC8-3441-91C2-5630EE5F7A21}" type="doc">
      <dgm:prSet loTypeId="urn:microsoft.com/office/officeart/2005/8/layout/hProcess9" loCatId="" qsTypeId="urn:microsoft.com/office/officeart/2005/8/quickstyle/simple4" qsCatId="simple" csTypeId="urn:microsoft.com/office/officeart/2005/8/colors/colorful1" csCatId="colorful" phldr="1"/>
      <dgm:spPr/>
    </dgm:pt>
    <dgm:pt modelId="{2DDA4D14-3689-484F-A39F-0637A67C77F8}">
      <dgm:prSet phldrT="[Tekst]"/>
      <dgm:spPr/>
      <dgm:t>
        <a:bodyPr/>
        <a:lstStyle/>
        <a:p>
          <a:r>
            <a:rPr lang="en-US" dirty="0" smtClean="0"/>
            <a:t>Defining</a:t>
          </a:r>
          <a:endParaRPr lang="en-US" dirty="0"/>
        </a:p>
      </dgm:t>
    </dgm:pt>
    <dgm:pt modelId="{36B214C4-9F03-964C-AD5E-C6E293340D6C}" type="parTrans" cxnId="{DDF829AE-D9CA-3549-93FE-2BCF7BF47268}">
      <dgm:prSet/>
      <dgm:spPr/>
      <dgm:t>
        <a:bodyPr/>
        <a:lstStyle/>
        <a:p>
          <a:endParaRPr lang="en-US"/>
        </a:p>
      </dgm:t>
    </dgm:pt>
    <dgm:pt modelId="{4B252F6C-EC1F-644B-B1AC-E89D51304F6E}" type="sibTrans" cxnId="{DDF829AE-D9CA-3549-93FE-2BCF7BF47268}">
      <dgm:prSet/>
      <dgm:spPr/>
      <dgm:t>
        <a:bodyPr/>
        <a:lstStyle/>
        <a:p>
          <a:endParaRPr lang="en-US"/>
        </a:p>
      </dgm:t>
    </dgm:pt>
    <dgm:pt modelId="{A0C6C904-4B8B-8146-B773-41864A5CAF53}">
      <dgm:prSet phldrT="[Tekst]"/>
      <dgm:spPr/>
      <dgm:t>
        <a:bodyPr/>
        <a:lstStyle/>
        <a:p>
          <a:r>
            <a:rPr lang="en-US" dirty="0" smtClean="0"/>
            <a:t>Designing</a:t>
          </a:r>
          <a:endParaRPr lang="en-US" dirty="0"/>
        </a:p>
      </dgm:t>
    </dgm:pt>
    <dgm:pt modelId="{82A057E2-CAF4-7C40-8E19-169EB0F7EDD2}" type="parTrans" cxnId="{3A091B08-A681-4942-91B7-7C8791C0E54F}">
      <dgm:prSet/>
      <dgm:spPr/>
      <dgm:t>
        <a:bodyPr/>
        <a:lstStyle/>
        <a:p>
          <a:endParaRPr lang="en-US"/>
        </a:p>
      </dgm:t>
    </dgm:pt>
    <dgm:pt modelId="{2B2476AC-572F-6D4E-B708-A34731C8E4CD}" type="sibTrans" cxnId="{3A091B08-A681-4942-91B7-7C8791C0E54F}">
      <dgm:prSet/>
      <dgm:spPr/>
      <dgm:t>
        <a:bodyPr/>
        <a:lstStyle/>
        <a:p>
          <a:endParaRPr lang="en-US"/>
        </a:p>
      </dgm:t>
    </dgm:pt>
    <dgm:pt modelId="{87B75A21-09D7-4D4B-8A70-F054216135E4}">
      <dgm:prSet phldrT="[Tekst]"/>
      <dgm:spPr/>
      <dgm:t>
        <a:bodyPr/>
        <a:lstStyle/>
        <a:p>
          <a:r>
            <a:rPr lang="en-US" dirty="0" smtClean="0"/>
            <a:t>Developing</a:t>
          </a:r>
          <a:endParaRPr lang="en-US" dirty="0"/>
        </a:p>
      </dgm:t>
    </dgm:pt>
    <dgm:pt modelId="{7649A52C-B3E5-0A48-92D6-C4242AECE042}" type="parTrans" cxnId="{29949C8A-F766-8A40-BC74-01DEE6C94C2D}">
      <dgm:prSet/>
      <dgm:spPr/>
      <dgm:t>
        <a:bodyPr/>
        <a:lstStyle/>
        <a:p>
          <a:endParaRPr lang="en-US"/>
        </a:p>
      </dgm:t>
    </dgm:pt>
    <dgm:pt modelId="{A338B204-AC70-1D47-AB28-31E1FB261EA7}" type="sibTrans" cxnId="{29949C8A-F766-8A40-BC74-01DEE6C94C2D}">
      <dgm:prSet/>
      <dgm:spPr/>
      <dgm:t>
        <a:bodyPr/>
        <a:lstStyle/>
        <a:p>
          <a:endParaRPr lang="en-US"/>
        </a:p>
      </dgm:t>
    </dgm:pt>
    <dgm:pt modelId="{E5C07D0B-36E3-4A4A-98A7-F7878FE2E25F}">
      <dgm:prSet phldrT="[Tekst]"/>
      <dgm:spPr/>
      <dgm:t>
        <a:bodyPr/>
        <a:lstStyle/>
        <a:p>
          <a:r>
            <a:rPr lang="en-US" dirty="0" smtClean="0"/>
            <a:t>Presenting</a:t>
          </a:r>
          <a:endParaRPr lang="en-US" dirty="0"/>
        </a:p>
      </dgm:t>
    </dgm:pt>
    <dgm:pt modelId="{DFFD74BC-1495-0C44-AE55-4FD1D690B19A}" type="parTrans" cxnId="{4B4F632D-F885-0144-97A0-F22A75D42848}">
      <dgm:prSet/>
      <dgm:spPr/>
      <dgm:t>
        <a:bodyPr/>
        <a:lstStyle/>
        <a:p>
          <a:endParaRPr lang="en-US"/>
        </a:p>
      </dgm:t>
    </dgm:pt>
    <dgm:pt modelId="{15AC167B-91E5-E14F-8F4D-3F4F8AEB9DC6}" type="sibTrans" cxnId="{4B4F632D-F885-0144-97A0-F22A75D42848}">
      <dgm:prSet/>
      <dgm:spPr/>
      <dgm:t>
        <a:bodyPr/>
        <a:lstStyle/>
        <a:p>
          <a:endParaRPr lang="en-US"/>
        </a:p>
      </dgm:t>
    </dgm:pt>
    <dgm:pt modelId="{C6EB2806-7EB8-8641-BC4C-84FFE4B3F6A8}" type="pres">
      <dgm:prSet presAssocID="{77BE70F5-7AC8-3441-91C2-5630EE5F7A21}" presName="CompostProcess" presStyleCnt="0">
        <dgm:presLayoutVars>
          <dgm:dir/>
          <dgm:resizeHandles val="exact"/>
        </dgm:presLayoutVars>
      </dgm:prSet>
      <dgm:spPr/>
    </dgm:pt>
    <dgm:pt modelId="{21895B13-AE74-A24E-9919-13D5C8674E46}" type="pres">
      <dgm:prSet presAssocID="{77BE70F5-7AC8-3441-91C2-5630EE5F7A21}" presName="arrow" presStyleLbl="bgShp" presStyleIdx="0" presStyleCnt="1" custScaleX="117647"/>
      <dgm:spPr/>
    </dgm:pt>
    <dgm:pt modelId="{F18C24CD-1C7A-F24A-B184-8D67B5CB24ED}" type="pres">
      <dgm:prSet presAssocID="{77BE70F5-7AC8-3441-91C2-5630EE5F7A21}" presName="linearProcess" presStyleCnt="0"/>
      <dgm:spPr/>
    </dgm:pt>
    <dgm:pt modelId="{B8B514A2-F379-0A4B-99DF-61A6B198CAAD}" type="pres">
      <dgm:prSet presAssocID="{2DDA4D14-3689-484F-A39F-0637A67C77F8}" presName="textNode" presStyleLbl="node1" presStyleIdx="0" presStyleCnt="4">
        <dgm:presLayoutVars>
          <dgm:bulletEnabled val="1"/>
        </dgm:presLayoutVars>
      </dgm:prSet>
      <dgm:spPr/>
      <dgm:t>
        <a:bodyPr/>
        <a:lstStyle/>
        <a:p>
          <a:endParaRPr lang="en-US"/>
        </a:p>
      </dgm:t>
    </dgm:pt>
    <dgm:pt modelId="{1B863F16-4E9E-354C-9CB7-46B6D88813D4}" type="pres">
      <dgm:prSet presAssocID="{4B252F6C-EC1F-644B-B1AC-E89D51304F6E}" presName="sibTrans" presStyleCnt="0"/>
      <dgm:spPr/>
    </dgm:pt>
    <dgm:pt modelId="{3E1BD1DB-B1AE-C646-8F5E-85FE26CFEB38}" type="pres">
      <dgm:prSet presAssocID="{A0C6C904-4B8B-8146-B773-41864A5CAF53}" presName="textNode" presStyleLbl="node1" presStyleIdx="1" presStyleCnt="4">
        <dgm:presLayoutVars>
          <dgm:bulletEnabled val="1"/>
        </dgm:presLayoutVars>
      </dgm:prSet>
      <dgm:spPr/>
      <dgm:t>
        <a:bodyPr/>
        <a:lstStyle/>
        <a:p>
          <a:endParaRPr lang="en-US"/>
        </a:p>
      </dgm:t>
    </dgm:pt>
    <dgm:pt modelId="{B7ECAB62-76B6-D74E-9DC0-609FC9E352CA}" type="pres">
      <dgm:prSet presAssocID="{2B2476AC-572F-6D4E-B708-A34731C8E4CD}" presName="sibTrans" presStyleCnt="0"/>
      <dgm:spPr/>
    </dgm:pt>
    <dgm:pt modelId="{F592131B-6350-CC47-8BC6-C20D6DE0A3EE}" type="pres">
      <dgm:prSet presAssocID="{87B75A21-09D7-4D4B-8A70-F054216135E4}" presName="textNode" presStyleLbl="node1" presStyleIdx="2" presStyleCnt="4">
        <dgm:presLayoutVars>
          <dgm:bulletEnabled val="1"/>
        </dgm:presLayoutVars>
      </dgm:prSet>
      <dgm:spPr/>
      <dgm:t>
        <a:bodyPr/>
        <a:lstStyle/>
        <a:p>
          <a:endParaRPr lang="en-US"/>
        </a:p>
      </dgm:t>
    </dgm:pt>
    <dgm:pt modelId="{7E34D7FB-FE07-AC45-BF20-C55A4C968292}" type="pres">
      <dgm:prSet presAssocID="{A338B204-AC70-1D47-AB28-31E1FB261EA7}" presName="sibTrans" presStyleCnt="0"/>
      <dgm:spPr/>
    </dgm:pt>
    <dgm:pt modelId="{9C4B3875-0131-F344-AD6C-2095AED62B62}" type="pres">
      <dgm:prSet presAssocID="{E5C07D0B-36E3-4A4A-98A7-F7878FE2E25F}" presName="textNode" presStyleLbl="node1" presStyleIdx="3" presStyleCnt="4">
        <dgm:presLayoutVars>
          <dgm:bulletEnabled val="1"/>
        </dgm:presLayoutVars>
      </dgm:prSet>
      <dgm:spPr/>
      <dgm:t>
        <a:bodyPr/>
        <a:lstStyle/>
        <a:p>
          <a:endParaRPr lang="en-US"/>
        </a:p>
      </dgm:t>
    </dgm:pt>
  </dgm:ptLst>
  <dgm:cxnLst>
    <dgm:cxn modelId="{46507FEE-71A7-D74C-A524-F7FF2FED242D}" type="presOf" srcId="{E5C07D0B-36E3-4A4A-98A7-F7878FE2E25F}" destId="{9C4B3875-0131-F344-AD6C-2095AED62B62}" srcOrd="0" destOrd="0" presId="urn:microsoft.com/office/officeart/2005/8/layout/hProcess9"/>
    <dgm:cxn modelId="{DDF829AE-D9CA-3549-93FE-2BCF7BF47268}" srcId="{77BE70F5-7AC8-3441-91C2-5630EE5F7A21}" destId="{2DDA4D14-3689-484F-A39F-0637A67C77F8}" srcOrd="0" destOrd="0" parTransId="{36B214C4-9F03-964C-AD5E-C6E293340D6C}" sibTransId="{4B252F6C-EC1F-644B-B1AC-E89D51304F6E}"/>
    <dgm:cxn modelId="{29949C8A-F766-8A40-BC74-01DEE6C94C2D}" srcId="{77BE70F5-7AC8-3441-91C2-5630EE5F7A21}" destId="{87B75A21-09D7-4D4B-8A70-F054216135E4}" srcOrd="2" destOrd="0" parTransId="{7649A52C-B3E5-0A48-92D6-C4242AECE042}" sibTransId="{A338B204-AC70-1D47-AB28-31E1FB261EA7}"/>
    <dgm:cxn modelId="{A73CC1CE-C6FA-5B4C-874A-C33C0D4C343E}" type="presOf" srcId="{87B75A21-09D7-4D4B-8A70-F054216135E4}" destId="{F592131B-6350-CC47-8BC6-C20D6DE0A3EE}" srcOrd="0" destOrd="0" presId="urn:microsoft.com/office/officeart/2005/8/layout/hProcess9"/>
    <dgm:cxn modelId="{D63C62BE-07B1-6A46-93A2-B5655E740264}" type="presOf" srcId="{A0C6C904-4B8B-8146-B773-41864A5CAF53}" destId="{3E1BD1DB-B1AE-C646-8F5E-85FE26CFEB38}" srcOrd="0" destOrd="0" presId="urn:microsoft.com/office/officeart/2005/8/layout/hProcess9"/>
    <dgm:cxn modelId="{4DD4D692-AFC3-9E45-B781-939157D4BEDD}" type="presOf" srcId="{77BE70F5-7AC8-3441-91C2-5630EE5F7A21}" destId="{C6EB2806-7EB8-8641-BC4C-84FFE4B3F6A8}" srcOrd="0" destOrd="0" presId="urn:microsoft.com/office/officeart/2005/8/layout/hProcess9"/>
    <dgm:cxn modelId="{4B4F632D-F885-0144-97A0-F22A75D42848}" srcId="{77BE70F5-7AC8-3441-91C2-5630EE5F7A21}" destId="{E5C07D0B-36E3-4A4A-98A7-F7878FE2E25F}" srcOrd="3" destOrd="0" parTransId="{DFFD74BC-1495-0C44-AE55-4FD1D690B19A}" sibTransId="{15AC167B-91E5-E14F-8F4D-3F4F8AEB9DC6}"/>
    <dgm:cxn modelId="{49F162F3-B575-BE4D-ABA1-4989316BDDD3}" type="presOf" srcId="{2DDA4D14-3689-484F-A39F-0637A67C77F8}" destId="{B8B514A2-F379-0A4B-99DF-61A6B198CAAD}" srcOrd="0" destOrd="0" presId="urn:microsoft.com/office/officeart/2005/8/layout/hProcess9"/>
    <dgm:cxn modelId="{3A091B08-A681-4942-91B7-7C8791C0E54F}" srcId="{77BE70F5-7AC8-3441-91C2-5630EE5F7A21}" destId="{A0C6C904-4B8B-8146-B773-41864A5CAF53}" srcOrd="1" destOrd="0" parTransId="{82A057E2-CAF4-7C40-8E19-169EB0F7EDD2}" sibTransId="{2B2476AC-572F-6D4E-B708-A34731C8E4CD}"/>
    <dgm:cxn modelId="{3BCCBF43-ACD8-0644-9459-FFCFD8431200}" type="presParOf" srcId="{C6EB2806-7EB8-8641-BC4C-84FFE4B3F6A8}" destId="{21895B13-AE74-A24E-9919-13D5C8674E46}" srcOrd="0" destOrd="0" presId="urn:microsoft.com/office/officeart/2005/8/layout/hProcess9"/>
    <dgm:cxn modelId="{0EB3104A-E34D-E740-BF33-8789F4A0172A}" type="presParOf" srcId="{C6EB2806-7EB8-8641-BC4C-84FFE4B3F6A8}" destId="{F18C24CD-1C7A-F24A-B184-8D67B5CB24ED}" srcOrd="1" destOrd="0" presId="urn:microsoft.com/office/officeart/2005/8/layout/hProcess9"/>
    <dgm:cxn modelId="{C0080B19-FD9D-864F-ADD9-1EA9D770CCB0}" type="presParOf" srcId="{F18C24CD-1C7A-F24A-B184-8D67B5CB24ED}" destId="{B8B514A2-F379-0A4B-99DF-61A6B198CAAD}" srcOrd="0" destOrd="0" presId="urn:microsoft.com/office/officeart/2005/8/layout/hProcess9"/>
    <dgm:cxn modelId="{E229F5D1-177A-014B-A8B6-D535BFAB73C3}" type="presParOf" srcId="{F18C24CD-1C7A-F24A-B184-8D67B5CB24ED}" destId="{1B863F16-4E9E-354C-9CB7-46B6D88813D4}" srcOrd="1" destOrd="0" presId="urn:microsoft.com/office/officeart/2005/8/layout/hProcess9"/>
    <dgm:cxn modelId="{60CA1E67-3274-AD48-B519-2C5A0F816726}" type="presParOf" srcId="{F18C24CD-1C7A-F24A-B184-8D67B5CB24ED}" destId="{3E1BD1DB-B1AE-C646-8F5E-85FE26CFEB38}" srcOrd="2" destOrd="0" presId="urn:microsoft.com/office/officeart/2005/8/layout/hProcess9"/>
    <dgm:cxn modelId="{44900CD2-B2E3-4246-BB1C-D271B2ACE962}" type="presParOf" srcId="{F18C24CD-1C7A-F24A-B184-8D67B5CB24ED}" destId="{B7ECAB62-76B6-D74E-9DC0-609FC9E352CA}" srcOrd="3" destOrd="0" presId="urn:microsoft.com/office/officeart/2005/8/layout/hProcess9"/>
    <dgm:cxn modelId="{CD1D91C6-899B-0A46-A684-9ADEF057036A}" type="presParOf" srcId="{F18C24CD-1C7A-F24A-B184-8D67B5CB24ED}" destId="{F592131B-6350-CC47-8BC6-C20D6DE0A3EE}" srcOrd="4" destOrd="0" presId="urn:microsoft.com/office/officeart/2005/8/layout/hProcess9"/>
    <dgm:cxn modelId="{0588D446-9082-104A-880F-C7EB8E19834B}" type="presParOf" srcId="{F18C24CD-1C7A-F24A-B184-8D67B5CB24ED}" destId="{7E34D7FB-FE07-AC45-BF20-C55A4C968292}" srcOrd="5" destOrd="0" presId="urn:microsoft.com/office/officeart/2005/8/layout/hProcess9"/>
    <dgm:cxn modelId="{6B871A24-2EBC-4943-8FDC-31F3FA9ACEBF}" type="presParOf" srcId="{F18C24CD-1C7A-F24A-B184-8D67B5CB24ED}" destId="{9C4B3875-0131-F344-AD6C-2095AED62B6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1A068-2752-FF44-BF4F-B5E10ED797C4}">
      <dsp:nvSpPr>
        <dsp:cNvPr id="0" name=""/>
        <dsp:cNvSpPr/>
      </dsp:nvSpPr>
      <dsp:spPr>
        <a:xfrm>
          <a:off x="1788547" y="213"/>
          <a:ext cx="1939388" cy="1939388"/>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Problem</a:t>
          </a:r>
          <a:endParaRPr lang="en-US" sz="2900" kern="1200" dirty="0"/>
        </a:p>
      </dsp:txBody>
      <dsp:txXfrm>
        <a:off x="2072564" y="284230"/>
        <a:ext cx="1371354" cy="1371354"/>
      </dsp:txXfrm>
    </dsp:sp>
    <dsp:sp modelId="{D5C671D5-4F22-1548-A246-55670EA480F8}">
      <dsp:nvSpPr>
        <dsp:cNvPr id="0" name=""/>
        <dsp:cNvSpPr/>
      </dsp:nvSpPr>
      <dsp:spPr>
        <a:xfrm rot="3600000">
          <a:off x="3221199" y="1891027"/>
          <a:ext cx="515601" cy="654543"/>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3259869" y="1954958"/>
        <a:ext cx="360921" cy="392725"/>
      </dsp:txXfrm>
    </dsp:sp>
    <dsp:sp modelId="{B2197665-F547-B449-B771-D4B3C46605C6}">
      <dsp:nvSpPr>
        <dsp:cNvPr id="0" name=""/>
        <dsp:cNvSpPr/>
      </dsp:nvSpPr>
      <dsp:spPr>
        <a:xfrm>
          <a:off x="3244657" y="2522271"/>
          <a:ext cx="1939388" cy="1939388"/>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Goal</a:t>
          </a:r>
          <a:endParaRPr lang="en-US" sz="2900" kern="1200" dirty="0"/>
        </a:p>
      </dsp:txBody>
      <dsp:txXfrm>
        <a:off x="3528674" y="2806288"/>
        <a:ext cx="1371354" cy="1371354"/>
      </dsp:txXfrm>
    </dsp:sp>
    <dsp:sp modelId="{9B4C7656-DC3B-474E-B578-AA4BD87926A5}">
      <dsp:nvSpPr>
        <dsp:cNvPr id="0" name=""/>
        <dsp:cNvSpPr/>
      </dsp:nvSpPr>
      <dsp:spPr>
        <a:xfrm rot="10800000">
          <a:off x="2515033" y="3164694"/>
          <a:ext cx="515601" cy="654543"/>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2669713" y="3295603"/>
        <a:ext cx="360921" cy="392725"/>
      </dsp:txXfrm>
    </dsp:sp>
    <dsp:sp modelId="{431FE867-BAAE-B642-8653-76B7D78E180E}">
      <dsp:nvSpPr>
        <dsp:cNvPr id="0" name=""/>
        <dsp:cNvSpPr/>
      </dsp:nvSpPr>
      <dsp:spPr>
        <a:xfrm>
          <a:off x="332436" y="2522271"/>
          <a:ext cx="1939388" cy="1939388"/>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Solution</a:t>
          </a:r>
          <a:endParaRPr lang="en-US" sz="2900" kern="1200" dirty="0"/>
        </a:p>
      </dsp:txBody>
      <dsp:txXfrm>
        <a:off x="616453" y="2806288"/>
        <a:ext cx="1371354" cy="1371354"/>
      </dsp:txXfrm>
    </dsp:sp>
    <dsp:sp modelId="{68E4129D-DB42-EF4F-9730-9A46B934C111}">
      <dsp:nvSpPr>
        <dsp:cNvPr id="0" name=""/>
        <dsp:cNvSpPr/>
      </dsp:nvSpPr>
      <dsp:spPr>
        <a:xfrm rot="18000000">
          <a:off x="1765089" y="1916302"/>
          <a:ext cx="515601" cy="654543"/>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1803759" y="2114189"/>
        <a:ext cx="360921" cy="392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5B13-AE74-A24E-9919-13D5C8674E46}">
      <dsp:nvSpPr>
        <dsp:cNvPr id="0" name=""/>
        <dsp:cNvSpPr/>
      </dsp:nvSpPr>
      <dsp:spPr>
        <a:xfrm>
          <a:off x="1" y="0"/>
          <a:ext cx="7178196"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8B514A2-F379-0A4B-99DF-61A6B198CAAD}">
      <dsp:nvSpPr>
        <dsp:cNvPr id="0" name=""/>
        <dsp:cNvSpPr/>
      </dsp:nvSpPr>
      <dsp:spPr>
        <a:xfrm>
          <a:off x="3307" y="1219199"/>
          <a:ext cx="1691952"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Defining</a:t>
          </a:r>
          <a:endParaRPr lang="en-US" sz="2300" kern="1200" dirty="0"/>
        </a:p>
      </dsp:txBody>
      <dsp:txXfrm>
        <a:off x="82662" y="1298554"/>
        <a:ext cx="1533242" cy="1466890"/>
      </dsp:txXfrm>
    </dsp:sp>
    <dsp:sp modelId="{3E1BD1DB-B1AE-C646-8F5E-85FE26CFEB38}">
      <dsp:nvSpPr>
        <dsp:cNvPr id="0" name=""/>
        <dsp:cNvSpPr/>
      </dsp:nvSpPr>
      <dsp:spPr>
        <a:xfrm>
          <a:off x="1829851" y="1219199"/>
          <a:ext cx="1691952" cy="1625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Designing</a:t>
          </a:r>
          <a:endParaRPr lang="en-US" sz="2300" kern="1200" dirty="0"/>
        </a:p>
      </dsp:txBody>
      <dsp:txXfrm>
        <a:off x="1909206" y="1298554"/>
        <a:ext cx="1533242" cy="1466890"/>
      </dsp:txXfrm>
    </dsp:sp>
    <dsp:sp modelId="{F592131B-6350-CC47-8BC6-C20D6DE0A3EE}">
      <dsp:nvSpPr>
        <dsp:cNvPr id="0" name=""/>
        <dsp:cNvSpPr/>
      </dsp:nvSpPr>
      <dsp:spPr>
        <a:xfrm>
          <a:off x="3656395" y="1219199"/>
          <a:ext cx="1691952" cy="16256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Developing</a:t>
          </a:r>
          <a:endParaRPr lang="en-US" sz="2300" kern="1200" dirty="0"/>
        </a:p>
      </dsp:txBody>
      <dsp:txXfrm>
        <a:off x="3735750" y="1298554"/>
        <a:ext cx="1533242" cy="1466890"/>
      </dsp:txXfrm>
    </dsp:sp>
    <dsp:sp modelId="{9C4B3875-0131-F344-AD6C-2095AED62B62}">
      <dsp:nvSpPr>
        <dsp:cNvPr id="0" name=""/>
        <dsp:cNvSpPr/>
      </dsp:nvSpPr>
      <dsp:spPr>
        <a:xfrm>
          <a:off x="5482939" y="1219199"/>
          <a:ext cx="1691952" cy="162560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Presenting</a:t>
          </a:r>
          <a:endParaRPr lang="en-US" sz="2300" kern="1200" dirty="0"/>
        </a:p>
      </dsp:txBody>
      <dsp:txXfrm>
        <a:off x="5562294" y="1298554"/>
        <a:ext cx="1533242"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410D83-84E4-134C-9575-00B375C50D51}" type="datetimeFigureOut">
              <a:rPr lang="nl-NL" smtClean="0"/>
              <a:t>06-04-15</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17B4C-1BDF-EB4C-B4D6-7D5D4A596743}" type="slidenum">
              <a:rPr lang="nl-NL" smtClean="0"/>
              <a:t>‹nr.›</a:t>
            </a:fld>
            <a:endParaRPr lang="nl-NL"/>
          </a:p>
        </p:txBody>
      </p:sp>
    </p:spTree>
    <p:extLst>
      <p:ext uri="{BB962C8B-B14F-4D97-AF65-F5344CB8AC3E}">
        <p14:creationId xmlns:p14="http://schemas.microsoft.com/office/powerpoint/2010/main" val="1292428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28475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412389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82215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17155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4360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3482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23147F37-A102-294C-8CE0-32EFA4497810}" type="datetimeFigureOut">
              <a:rPr lang="nl-NL" smtClean="0"/>
              <a:t>06-04-15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33065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2"/>
          <p:cNvSpPr>
            <a:spLocks noGrp="1"/>
          </p:cNvSpPr>
          <p:nvPr>
            <p:ph type="dt" sz="half" idx="10"/>
          </p:nvPr>
        </p:nvSpPr>
        <p:spPr/>
        <p:txBody>
          <a:bodyPr/>
          <a:lstStyle/>
          <a:p>
            <a:fld id="{23147F37-A102-294C-8CE0-32EFA4497810}" type="datetimeFigureOut">
              <a:rPr lang="nl-NL" smtClean="0"/>
              <a:t>06-04-15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7559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3147F37-A102-294C-8CE0-32EFA4497810}" type="datetimeFigureOut">
              <a:rPr lang="nl-NL" smtClean="0"/>
              <a:t>06-04-15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1902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86557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4385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bg1"/>
            </a:gs>
            <a:gs pos="0">
              <a:srgbClr val="0000FF">
                <a:alpha val="24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9D9F-AA98-2F4A-8629-7F43DD8FDCB7}" type="slidenum">
              <a:rPr lang="nl-NL" smtClean="0"/>
              <a:t>‹nr.›</a:t>
            </a:fld>
            <a:endParaRPr lang="nl-NL"/>
          </a:p>
        </p:txBody>
      </p:sp>
    </p:spTree>
    <p:extLst>
      <p:ext uri="{BB962C8B-B14F-4D97-AF65-F5344CB8AC3E}">
        <p14:creationId xmlns:p14="http://schemas.microsoft.com/office/powerpoint/2010/main" val="77023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www.bloomberg.com/news/articles/2014-06-21/google-s-nest-buying-security-company-dropcam-for-555-mill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4.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Vergelijking1.bin"/><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Microsoft_Vergelijking2.bin"/><Relationship Id="rId4" Type="http://schemas.openxmlformats.org/officeDocument/2006/relationships/image" Target="../media/image23.emf"/><Relationship Id="rId5"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9115" y="3581583"/>
            <a:ext cx="7947446" cy="1023584"/>
          </a:xfrm>
        </p:spPr>
        <p:txBody>
          <a:bodyPr>
            <a:normAutofit fontScale="90000"/>
          </a:bodyPr>
          <a:lstStyle/>
          <a:p>
            <a:r>
              <a:rPr lang="en-US" dirty="0" err="1" smtClean="0">
                <a:solidFill>
                  <a:srgbClr val="008000"/>
                </a:solidFill>
                <a:latin typeface="Chalkduster"/>
                <a:cs typeface="Chalkduster"/>
              </a:rPr>
              <a:t>SKiIR</a:t>
            </a:r>
            <a:r>
              <a:rPr lang="en-US" dirty="0" smtClean="0">
                <a:solidFill>
                  <a:srgbClr val="008000"/>
                </a:solidFill>
                <a:latin typeface="Chalkduster"/>
                <a:cs typeface="Chalkduster"/>
              </a:rPr>
              <a:t> </a:t>
            </a:r>
            <a:br>
              <a:rPr lang="en-US" dirty="0" smtClean="0">
                <a:solidFill>
                  <a:srgbClr val="008000"/>
                </a:solidFill>
                <a:latin typeface="Chalkduster"/>
                <a:cs typeface="Chalkduster"/>
              </a:rPr>
            </a:br>
            <a:r>
              <a:rPr lang="en-US" sz="2400" u="sng" dirty="0" smtClean="0">
                <a:solidFill>
                  <a:srgbClr val="1F497D"/>
                </a:solidFill>
                <a:latin typeface="Chalkduster"/>
                <a:cs typeface="Chalkduster"/>
              </a:rPr>
              <a:t>Explanation Retrieval</a:t>
            </a:r>
            <a:endParaRPr lang="nl-NL" sz="2400" u="sng" dirty="0">
              <a:solidFill>
                <a:srgbClr val="1F497D"/>
              </a:solidFill>
            </a:endParaRPr>
          </a:p>
        </p:txBody>
      </p:sp>
      <p:sp>
        <p:nvSpPr>
          <p:cNvPr id="3" name="Tijdelijke aanduiding voor inhoud 2"/>
          <p:cNvSpPr>
            <a:spLocks noGrp="1"/>
          </p:cNvSpPr>
          <p:nvPr>
            <p:ph idx="1"/>
          </p:nvPr>
        </p:nvSpPr>
        <p:spPr>
          <a:xfrm>
            <a:off x="3067532" y="4847265"/>
            <a:ext cx="3310467" cy="1741405"/>
          </a:xfrm>
        </p:spPr>
        <p:txBody>
          <a:bodyPr>
            <a:normAutofit/>
          </a:bodyPr>
          <a:lstStyle/>
          <a:p>
            <a:pPr marL="0" indent="0" algn="ctr">
              <a:buNone/>
            </a:pPr>
            <a:r>
              <a:rPr lang="nl-NL" sz="1800" i="1" dirty="0" smtClean="0"/>
              <a:t>Ruben Verboon</a:t>
            </a:r>
          </a:p>
          <a:p>
            <a:pPr marL="0" indent="0" algn="ctr">
              <a:buNone/>
            </a:pPr>
            <a:r>
              <a:rPr lang="nl-NL" sz="1800" i="1" dirty="0" smtClean="0"/>
              <a:t>Herman Banken</a:t>
            </a:r>
          </a:p>
          <a:p>
            <a:pPr marL="0" indent="0" algn="ctr">
              <a:buNone/>
            </a:pPr>
            <a:r>
              <a:rPr lang="nl-NL" sz="1800" i="1" dirty="0" smtClean="0"/>
              <a:t>Wiebe van Geest</a:t>
            </a:r>
          </a:p>
          <a:p>
            <a:pPr marL="0" indent="0" algn="ctr">
              <a:buNone/>
            </a:pPr>
            <a:r>
              <a:rPr lang="nl-NL" sz="1800" i="1" dirty="0" smtClean="0"/>
              <a:t>Kors van Loon</a:t>
            </a:r>
          </a:p>
          <a:p>
            <a:pPr marL="0" indent="0" algn="ctr">
              <a:buNone/>
            </a:pPr>
            <a:r>
              <a:rPr lang="nl-NL" sz="1800" i="1" dirty="0" smtClean="0"/>
              <a:t>Maarten Steinfort </a:t>
            </a:r>
            <a:endParaRPr lang="nl-NL" sz="1800" i="1" dirty="0"/>
          </a:p>
        </p:txBody>
      </p:sp>
      <p:sp>
        <p:nvSpPr>
          <p:cNvPr id="4" name="Tekstvak 3"/>
          <p:cNvSpPr txBox="1"/>
          <p:nvPr/>
        </p:nvSpPr>
        <p:spPr>
          <a:xfrm>
            <a:off x="3468007" y="2076945"/>
            <a:ext cx="2656496" cy="1415772"/>
          </a:xfrm>
          <a:prstGeom prst="rect">
            <a:avLst/>
          </a:prstGeom>
          <a:noFill/>
        </p:spPr>
        <p:txBody>
          <a:bodyPr wrap="none" rtlCol="0">
            <a:spAutoFit/>
          </a:bodyPr>
          <a:lstStyle/>
          <a:p>
            <a:pPr algn="ctr"/>
            <a:r>
              <a:rPr lang="en-US" sz="1600" b="1" dirty="0" smtClean="0"/>
              <a:t>Course: </a:t>
            </a:r>
            <a:r>
              <a:rPr lang="en-US" sz="1600" dirty="0" smtClean="0"/>
              <a:t>Information Retrieval </a:t>
            </a:r>
          </a:p>
          <a:p>
            <a:pPr algn="ctr"/>
            <a:r>
              <a:rPr lang="en-US" sz="1600" b="1" dirty="0" smtClean="0"/>
              <a:t>Lecturer: </a:t>
            </a:r>
            <a:r>
              <a:rPr lang="en-US" sz="1600" dirty="0" smtClean="0"/>
              <a:t>Alessandro </a:t>
            </a:r>
            <a:r>
              <a:rPr lang="en-US" sz="1600" dirty="0" err="1" smtClean="0"/>
              <a:t>Bozzon</a:t>
            </a:r>
            <a:r>
              <a:rPr lang="en-US" sz="1600" dirty="0" smtClean="0"/>
              <a:t> </a:t>
            </a:r>
          </a:p>
          <a:p>
            <a:pPr algn="ctr"/>
            <a:r>
              <a:rPr lang="en-US" sz="1600" b="1" dirty="0" smtClean="0"/>
              <a:t>Date: </a:t>
            </a:r>
            <a:r>
              <a:rPr lang="en-US" sz="1600" dirty="0" smtClean="0"/>
              <a:t>April 7, 2015</a:t>
            </a:r>
          </a:p>
          <a:p>
            <a:pPr algn="ctr"/>
            <a:endParaRPr lang="en-US" dirty="0" smtClean="0"/>
          </a:p>
          <a:p>
            <a:pPr algn="ctr"/>
            <a:r>
              <a:rPr lang="en-US" b="1" dirty="0" smtClean="0"/>
              <a:t>Team 7:</a:t>
            </a:r>
            <a:endParaRPr lang="en-US" b="1" dirty="0"/>
          </a:p>
        </p:txBody>
      </p:sp>
      <p:pic>
        <p:nvPicPr>
          <p:cNvPr id="6" name="Afbeelding 5"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778" y="236282"/>
            <a:ext cx="4591363" cy="1284003"/>
          </a:xfrm>
          <a:prstGeom prst="rect">
            <a:avLst/>
          </a:prstGeom>
        </p:spPr>
      </p:pic>
    </p:spTree>
    <p:extLst>
      <p:ext uri="{BB962C8B-B14F-4D97-AF65-F5344CB8AC3E}">
        <p14:creationId xmlns:p14="http://schemas.microsoft.com/office/powerpoint/2010/main" val="3117525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1046455" cy="646331"/>
          </a:xfrm>
          <a:prstGeom prst="rect">
            <a:avLst/>
          </a:prstGeom>
          <a:noFill/>
        </p:spPr>
        <p:txBody>
          <a:bodyPr wrap="none" rtlCol="0">
            <a:spAutoFit/>
          </a:bodyPr>
          <a:lstStyle/>
          <a:p>
            <a:r>
              <a:rPr lang="en-US" sz="3600" dirty="0" smtClean="0">
                <a:solidFill>
                  <a:schemeClr val="tx2"/>
                </a:solidFill>
              </a:rPr>
              <a:t>Goal</a:t>
            </a:r>
            <a:endParaRPr lang="en-US" sz="3600" dirty="0">
              <a:solidFill>
                <a:schemeClr val="tx2"/>
              </a:solidFill>
            </a:endParaRPr>
          </a:p>
        </p:txBody>
      </p:sp>
      <p:sp>
        <p:nvSpPr>
          <p:cNvPr id="5" name="Tekstvak 4"/>
          <p:cNvSpPr txBox="1"/>
          <p:nvPr/>
        </p:nvSpPr>
        <p:spPr>
          <a:xfrm>
            <a:off x="2429676" y="2200266"/>
            <a:ext cx="4771659" cy="3354765"/>
          </a:xfrm>
          <a:prstGeom prst="rect">
            <a:avLst/>
          </a:prstGeom>
          <a:noFill/>
        </p:spPr>
        <p:txBody>
          <a:bodyPr wrap="none" rtlCol="0">
            <a:spAutoFit/>
          </a:bodyPr>
          <a:lstStyle/>
          <a:p>
            <a:r>
              <a:rPr lang="en-US" sz="2400" dirty="0" smtClean="0"/>
              <a:t>To</a:t>
            </a:r>
            <a:r>
              <a:rPr lang="en-US" sz="2800" dirty="0" smtClean="0"/>
              <a:t> </a:t>
            </a:r>
          </a:p>
          <a:p>
            <a:r>
              <a:rPr lang="en-US" sz="3200" b="1" dirty="0" smtClean="0"/>
              <a:t>broaden the audience </a:t>
            </a:r>
          </a:p>
          <a:p>
            <a:r>
              <a:rPr lang="en-US" sz="3200" b="1" dirty="0"/>
              <a:t>	</a:t>
            </a:r>
            <a:r>
              <a:rPr lang="en-US" sz="3200" b="1" dirty="0" smtClean="0"/>
              <a:t>	</a:t>
            </a:r>
            <a:r>
              <a:rPr lang="en-US" sz="2400" dirty="0" smtClean="0"/>
              <a:t>of our news website by</a:t>
            </a:r>
          </a:p>
          <a:p>
            <a:r>
              <a:rPr lang="en-US" sz="3200" b="1" dirty="0" smtClean="0"/>
              <a:t>explaining ‘complex’ terms </a:t>
            </a:r>
          </a:p>
          <a:p>
            <a:r>
              <a:rPr lang="en-US" sz="3200" b="1" dirty="0"/>
              <a:t>	</a:t>
            </a:r>
            <a:r>
              <a:rPr lang="en-US" sz="3200" b="1" dirty="0" smtClean="0"/>
              <a:t>	</a:t>
            </a:r>
            <a:r>
              <a:rPr lang="en-US" sz="2400" dirty="0" smtClean="0"/>
              <a:t>with online annotations.</a:t>
            </a:r>
          </a:p>
          <a:p>
            <a:endParaRPr lang="en-US" sz="2800" dirty="0" smtClean="0"/>
          </a:p>
          <a:p>
            <a:endParaRPr lang="en-US" sz="2800" dirty="0"/>
          </a:p>
        </p:txBody>
      </p:sp>
    </p:spTree>
    <p:extLst>
      <p:ext uri="{BB962C8B-B14F-4D97-AF65-F5344CB8AC3E}">
        <p14:creationId xmlns:p14="http://schemas.microsoft.com/office/powerpoint/2010/main" val="379653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763708"/>
              </p:ext>
            </p:extLst>
          </p:nvPr>
        </p:nvGraphicFramePr>
        <p:xfrm>
          <a:off x="1586036" y="1900268"/>
          <a:ext cx="5516483" cy="44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kstvak 9"/>
          <p:cNvSpPr txBox="1"/>
          <p:nvPr/>
        </p:nvSpPr>
        <p:spPr>
          <a:xfrm>
            <a:off x="6077315" y="3249762"/>
            <a:ext cx="2888281" cy="2215991"/>
          </a:xfrm>
          <a:prstGeom prst="rect">
            <a:avLst/>
          </a:prstGeom>
          <a:noFill/>
        </p:spPr>
        <p:txBody>
          <a:bodyPr wrap="none" rtlCol="0">
            <a:spAutoFit/>
          </a:bodyPr>
          <a:lstStyle/>
          <a:p>
            <a:r>
              <a:rPr lang="en-US" sz="1400" dirty="0"/>
              <a:t>To</a:t>
            </a:r>
            <a:r>
              <a:rPr lang="en-US" sz="1600" dirty="0"/>
              <a:t> </a:t>
            </a:r>
          </a:p>
          <a:p>
            <a:r>
              <a:rPr lang="en-US" b="1" dirty="0"/>
              <a:t>broaden the audience </a:t>
            </a:r>
          </a:p>
          <a:p>
            <a:r>
              <a:rPr lang="en-US" b="1" dirty="0"/>
              <a:t>		</a:t>
            </a:r>
            <a:r>
              <a:rPr lang="en-US" sz="1400" dirty="0"/>
              <a:t>of our news website by</a:t>
            </a:r>
          </a:p>
          <a:p>
            <a:r>
              <a:rPr lang="en-US" b="1" dirty="0"/>
              <a:t>explaining ‘complex’ terms </a:t>
            </a:r>
          </a:p>
          <a:p>
            <a:r>
              <a:rPr lang="en-US" b="1" dirty="0"/>
              <a:t>		</a:t>
            </a:r>
            <a:r>
              <a:rPr lang="en-US" sz="1400" dirty="0"/>
              <a:t>with online annotations.</a:t>
            </a:r>
          </a:p>
          <a:p>
            <a:endParaRPr lang="en-US" sz="1600" dirty="0"/>
          </a:p>
          <a:p>
            <a:endParaRPr lang="en-US" sz="1600" dirty="0"/>
          </a:p>
          <a:p>
            <a:endParaRPr lang="en-US" dirty="0"/>
          </a:p>
        </p:txBody>
      </p:sp>
      <p:sp>
        <p:nvSpPr>
          <p:cNvPr id="12" name="Tekstvak 11"/>
          <p:cNvSpPr txBox="1"/>
          <p:nvPr/>
        </p:nvSpPr>
        <p:spPr>
          <a:xfrm>
            <a:off x="2038280" y="385602"/>
            <a:ext cx="4935802" cy="1384995"/>
          </a:xfrm>
          <a:prstGeom prst="rect">
            <a:avLst/>
          </a:prstGeom>
          <a:noFill/>
        </p:spPr>
        <p:txBody>
          <a:bodyPr wrap="square" rtlCol="0">
            <a:spAutoFit/>
          </a:bodyPr>
          <a:lstStyle/>
          <a:p>
            <a:r>
              <a:rPr lang="en-US" sz="1400" dirty="0" smtClean="0"/>
              <a:t>News articles can be</a:t>
            </a:r>
          </a:p>
          <a:p>
            <a:r>
              <a:rPr lang="en-US" sz="1400" dirty="0" smtClean="0"/>
              <a:t> 		</a:t>
            </a:r>
            <a:r>
              <a:rPr lang="en-US" b="1" dirty="0" smtClean="0"/>
              <a:t>too ‘complex’</a:t>
            </a:r>
            <a:endParaRPr lang="en-US" sz="1400" dirty="0" smtClean="0"/>
          </a:p>
          <a:p>
            <a:r>
              <a:rPr lang="en-US" sz="1400" dirty="0" smtClean="0"/>
              <a:t>			whereby readers might</a:t>
            </a:r>
            <a:r>
              <a:rPr lang="en-US" b="1" dirty="0" smtClean="0"/>
              <a:t> leave</a:t>
            </a:r>
          </a:p>
          <a:p>
            <a:r>
              <a:rPr lang="en-US" sz="1400" dirty="0" smtClean="0"/>
              <a:t>the website and go to </a:t>
            </a:r>
          </a:p>
          <a:p>
            <a:r>
              <a:rPr lang="en-US" b="1" dirty="0" smtClean="0"/>
              <a:t>		competitor </a:t>
            </a:r>
            <a:r>
              <a:rPr lang="en-US" sz="1400" dirty="0" smtClean="0"/>
              <a:t>news websites.</a:t>
            </a:r>
          </a:p>
        </p:txBody>
      </p:sp>
      <p:sp>
        <p:nvSpPr>
          <p:cNvPr id="13" name="Tekstvak 12"/>
          <p:cNvSpPr txBox="1"/>
          <p:nvPr/>
        </p:nvSpPr>
        <p:spPr>
          <a:xfrm>
            <a:off x="414783" y="4233100"/>
            <a:ext cx="1511577" cy="400110"/>
          </a:xfrm>
          <a:prstGeom prst="rect">
            <a:avLst/>
          </a:prstGeom>
          <a:noFill/>
        </p:spPr>
        <p:txBody>
          <a:bodyPr wrap="none" rtlCol="0">
            <a:spAutoFit/>
          </a:bodyPr>
          <a:lstStyle/>
          <a:p>
            <a:r>
              <a:rPr lang="en-US" sz="1400" dirty="0" smtClean="0"/>
              <a:t>How to </a:t>
            </a:r>
            <a:r>
              <a:rPr lang="en-US" sz="2000" b="1" dirty="0" smtClean="0"/>
              <a:t>solve?!</a:t>
            </a:r>
            <a:endParaRPr lang="en-US" sz="2000" b="1" dirty="0"/>
          </a:p>
        </p:txBody>
      </p:sp>
    </p:spTree>
    <p:extLst>
      <p:ext uri="{BB962C8B-B14F-4D97-AF65-F5344CB8AC3E}">
        <p14:creationId xmlns:p14="http://schemas.microsoft.com/office/powerpoint/2010/main" val="3916530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hoek 15"/>
          <p:cNvSpPr/>
          <p:nvPr/>
        </p:nvSpPr>
        <p:spPr>
          <a:xfrm>
            <a:off x="4730235" y="2646082"/>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echthoek 1"/>
          <p:cNvSpPr/>
          <p:nvPr/>
        </p:nvSpPr>
        <p:spPr>
          <a:xfrm>
            <a:off x="491594" y="2646082"/>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el 1"/>
          <p:cNvSpPr txBox="1">
            <a:spLocks/>
          </p:cNvSpPr>
          <p:nvPr/>
        </p:nvSpPr>
        <p:spPr>
          <a:xfrm>
            <a:off x="491594" y="1127244"/>
            <a:ext cx="8448546" cy="9560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491594" y="181176"/>
            <a:ext cx="1778401" cy="646331"/>
          </a:xfrm>
          <a:prstGeom prst="rect">
            <a:avLst/>
          </a:prstGeom>
          <a:noFill/>
        </p:spPr>
        <p:txBody>
          <a:bodyPr wrap="none" rtlCol="0">
            <a:spAutoFit/>
          </a:bodyPr>
          <a:lstStyle/>
          <a:p>
            <a:r>
              <a:rPr lang="en-US" sz="3600" dirty="0" smtClean="0">
                <a:solidFill>
                  <a:srgbClr val="1F497D"/>
                </a:solidFill>
              </a:rPr>
              <a:t>Solution</a:t>
            </a:r>
            <a:endParaRPr lang="en-US" sz="3600" dirty="0">
              <a:solidFill>
                <a:srgbClr val="1F497D"/>
              </a:solidFill>
            </a:endParaRPr>
          </a:p>
        </p:txBody>
      </p:sp>
      <p:sp>
        <p:nvSpPr>
          <p:cNvPr id="9" name="Tekstvak 8"/>
          <p:cNvSpPr txBox="1"/>
          <p:nvPr/>
        </p:nvSpPr>
        <p:spPr>
          <a:xfrm>
            <a:off x="491594" y="6155458"/>
            <a:ext cx="8131067" cy="523220"/>
          </a:xfrm>
          <a:prstGeom prst="rect">
            <a:avLst/>
          </a:prstGeom>
          <a:noFill/>
        </p:spPr>
        <p:txBody>
          <a:bodyPr wrap="square" rtlCol="0">
            <a:spAutoFit/>
          </a:bodyPr>
          <a:lstStyle/>
          <a:p>
            <a:r>
              <a:rPr lang="en-US" sz="2800" dirty="0" smtClean="0">
                <a:solidFill>
                  <a:srgbClr val="FF0000"/>
                </a:solidFill>
                <a:latin typeface="Chalkduster"/>
                <a:cs typeface="Chalkduster"/>
              </a:rPr>
              <a:t>But…</a:t>
            </a:r>
            <a:r>
              <a:rPr lang="en-US" sz="2800" dirty="0">
                <a:solidFill>
                  <a:srgbClr val="FF0000"/>
                </a:solidFill>
                <a:latin typeface="Chalkduster"/>
                <a:cs typeface="Chalkduster"/>
              </a:rPr>
              <a:t> </a:t>
            </a:r>
            <a:r>
              <a:rPr lang="en-US" sz="2800" dirty="0" smtClean="0">
                <a:solidFill>
                  <a:srgbClr val="FF0000"/>
                </a:solidFill>
                <a:latin typeface="Chalkduster"/>
                <a:cs typeface="Chalkduster"/>
              </a:rPr>
              <a:t>Human Computation is </a:t>
            </a:r>
            <a:r>
              <a:rPr lang="en-US" sz="2800" u="sng" dirty="0" smtClean="0">
                <a:solidFill>
                  <a:srgbClr val="FF0000"/>
                </a:solidFill>
                <a:latin typeface="Chalkduster"/>
                <a:cs typeface="Chalkduster"/>
              </a:rPr>
              <a:t>scarce</a:t>
            </a:r>
            <a:r>
              <a:rPr lang="en-US" sz="2800" dirty="0" smtClean="0">
                <a:solidFill>
                  <a:srgbClr val="FF0000"/>
                </a:solidFill>
                <a:latin typeface="Chalkduster"/>
                <a:cs typeface="Chalkduster"/>
              </a:rPr>
              <a:t>!!</a:t>
            </a:r>
            <a:endParaRPr lang="en-US" sz="2800" dirty="0">
              <a:solidFill>
                <a:srgbClr val="FF0000"/>
              </a:solidFill>
              <a:latin typeface="Chalkduster"/>
              <a:cs typeface="Chalkduster"/>
            </a:endParaRPr>
          </a:p>
        </p:txBody>
      </p:sp>
      <p:sp>
        <p:nvSpPr>
          <p:cNvPr id="10" name="Tekstvak 9"/>
          <p:cNvSpPr txBox="1"/>
          <p:nvPr/>
        </p:nvSpPr>
        <p:spPr>
          <a:xfrm>
            <a:off x="635188" y="2667629"/>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1" name="Tekstvak 10"/>
          <p:cNvSpPr txBox="1"/>
          <p:nvPr/>
        </p:nvSpPr>
        <p:spPr>
          <a:xfrm>
            <a:off x="4997136" y="266762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2" name="Tekstvak 11"/>
          <p:cNvSpPr txBox="1"/>
          <p:nvPr/>
        </p:nvSpPr>
        <p:spPr>
          <a:xfrm>
            <a:off x="965781" y="5492958"/>
            <a:ext cx="2190812" cy="369332"/>
          </a:xfrm>
          <a:prstGeom prst="rect">
            <a:avLst/>
          </a:prstGeom>
          <a:noFill/>
        </p:spPr>
        <p:txBody>
          <a:bodyPr wrap="none" rtlCol="0">
            <a:spAutoFit/>
          </a:bodyPr>
          <a:lstStyle/>
          <a:p>
            <a:r>
              <a:rPr lang="en-US" b="1" dirty="0" smtClean="0"/>
              <a:t>Human Computation</a:t>
            </a:r>
            <a:endParaRPr lang="en-US" b="1" dirty="0"/>
          </a:p>
        </p:txBody>
      </p:sp>
      <p:pic>
        <p:nvPicPr>
          <p:cNvPr id="13" name="Afbeelding 12"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326731" y="4138501"/>
            <a:ext cx="1488738" cy="1246465"/>
          </a:xfrm>
          <a:prstGeom prst="rect">
            <a:avLst/>
          </a:prstGeom>
        </p:spPr>
      </p:pic>
      <p:sp>
        <p:nvSpPr>
          <p:cNvPr id="14" name="Tekstvak 13"/>
          <p:cNvSpPr txBox="1"/>
          <p:nvPr/>
        </p:nvSpPr>
        <p:spPr>
          <a:xfrm>
            <a:off x="5439105" y="5497855"/>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5" name="Afbeelding 14"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11" y="4196313"/>
            <a:ext cx="1244779" cy="1296645"/>
          </a:xfrm>
          <a:prstGeom prst="rect">
            <a:avLst/>
          </a:prstGeom>
        </p:spPr>
      </p:pic>
      <p:sp>
        <p:nvSpPr>
          <p:cNvPr id="3" name="Tekstvak 2"/>
          <p:cNvSpPr txBox="1"/>
          <p:nvPr/>
        </p:nvSpPr>
        <p:spPr>
          <a:xfrm>
            <a:off x="7386425" y="468414"/>
            <a:ext cx="1236236" cy="523220"/>
          </a:xfrm>
          <a:prstGeom prst="rect">
            <a:avLst/>
          </a:prstGeom>
          <a:noFill/>
        </p:spPr>
        <p:txBody>
          <a:bodyPr wrap="none" rtlCol="0">
            <a:spAutoFit/>
          </a:bodyPr>
          <a:lstStyle/>
          <a:p>
            <a:r>
              <a:rPr lang="en-US" sz="2800" dirty="0" err="1">
                <a:solidFill>
                  <a:srgbClr val="008000"/>
                </a:solidFill>
                <a:latin typeface="Chalkduster"/>
                <a:cs typeface="Chalkduster"/>
              </a:rPr>
              <a:t>SKiIR</a:t>
            </a:r>
            <a:endParaRPr lang="en-US" sz="2800" dirty="0"/>
          </a:p>
        </p:txBody>
      </p:sp>
      <p:sp>
        <p:nvSpPr>
          <p:cNvPr id="5" name="Tekstvak 4"/>
          <p:cNvSpPr txBox="1"/>
          <p:nvPr/>
        </p:nvSpPr>
        <p:spPr>
          <a:xfrm>
            <a:off x="6321954" y="642841"/>
            <a:ext cx="1176123" cy="338554"/>
          </a:xfrm>
          <a:prstGeom prst="rect">
            <a:avLst/>
          </a:prstGeom>
          <a:noFill/>
        </p:spPr>
        <p:txBody>
          <a:bodyPr wrap="none" rtlCol="0">
            <a:spAutoFit/>
          </a:bodyPr>
          <a:lstStyle/>
          <a:p>
            <a:r>
              <a:rPr lang="en-US" sz="1600" dirty="0" smtClean="0"/>
              <a:t>Powered by</a:t>
            </a:r>
            <a:endParaRPr lang="en-US" sz="1600" dirty="0"/>
          </a:p>
        </p:txBody>
      </p:sp>
      <p:sp>
        <p:nvSpPr>
          <p:cNvPr id="6" name="Tekstvak 5"/>
          <p:cNvSpPr txBox="1"/>
          <p:nvPr/>
        </p:nvSpPr>
        <p:spPr>
          <a:xfrm>
            <a:off x="965781" y="2083263"/>
            <a:ext cx="1617901" cy="369332"/>
          </a:xfrm>
          <a:prstGeom prst="rect">
            <a:avLst/>
          </a:prstGeom>
          <a:noFill/>
        </p:spPr>
        <p:txBody>
          <a:bodyPr wrap="none" rtlCol="0">
            <a:spAutoFit/>
          </a:bodyPr>
          <a:lstStyle/>
          <a:p>
            <a:r>
              <a:rPr lang="en-US" dirty="0" smtClean="0"/>
              <a:t>INCENTIVES???</a:t>
            </a:r>
            <a:endParaRPr lang="en-US" dirty="0"/>
          </a:p>
        </p:txBody>
      </p:sp>
    </p:spTree>
    <p:extLst>
      <p:ext uri="{BB962C8B-B14F-4D97-AF65-F5344CB8AC3E}">
        <p14:creationId xmlns:p14="http://schemas.microsoft.com/office/powerpoint/2010/main" val="974740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1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p:tgtEl>
                                          <p:spTgt spid="2"/>
                                        </p:tgtEl>
                                        <p:attrNameLst>
                                          <p:attrName>ppt_y</p:attrName>
                                        </p:attrNameLst>
                                      </p:cBhvr>
                                      <p:tavLst>
                                        <p:tav tm="0">
                                          <p:val>
                                            <p:strVal val="#ppt_y+#ppt_h*1.125000"/>
                                          </p:val>
                                        </p:tav>
                                        <p:tav tm="100000">
                                          <p:val>
                                            <p:strVal val="#ppt_y"/>
                                          </p:val>
                                        </p:tav>
                                      </p:tavLst>
                                    </p:anim>
                                    <p:animEffect transition="in" filter="wipe(up)">
                                      <p:cBhvr>
                                        <p:cTn id="26" dur="500"/>
                                        <p:tgtEl>
                                          <p:spTgt spid="2"/>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1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p:bldP spid="9" grpId="0"/>
      <p:bldP spid="10" grpId="0"/>
      <p:bldP spid="11" grpId="0"/>
      <p:bldP spid="12" grpId="0"/>
      <p:bldP spid="14"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p:cNvSpPr txBox="1"/>
          <p:nvPr/>
        </p:nvSpPr>
        <p:spPr>
          <a:xfrm>
            <a:off x="491594" y="181176"/>
            <a:ext cx="4022255" cy="646331"/>
          </a:xfrm>
          <a:prstGeom prst="rect">
            <a:avLst/>
          </a:prstGeom>
          <a:noFill/>
        </p:spPr>
        <p:txBody>
          <a:bodyPr wrap="none" rtlCol="0">
            <a:spAutoFit/>
          </a:bodyPr>
          <a:lstStyle/>
          <a:p>
            <a:r>
              <a:rPr lang="en-US" sz="3600" dirty="0" smtClean="0">
                <a:solidFill>
                  <a:srgbClr val="1F497D"/>
                </a:solidFill>
              </a:rPr>
              <a:t>Project Organization</a:t>
            </a:r>
            <a:endParaRPr lang="en-US" sz="3600" dirty="0">
              <a:solidFill>
                <a:srgbClr val="1F497D"/>
              </a:solidFill>
            </a:endParaRPr>
          </a:p>
        </p:txBody>
      </p:sp>
      <p:graphicFrame>
        <p:nvGraphicFramePr>
          <p:cNvPr id="6" name="Diagram 5"/>
          <p:cNvGraphicFramePr/>
          <p:nvPr>
            <p:extLst>
              <p:ext uri="{D42A27DB-BD31-4B8C-83A1-F6EECF244321}">
                <p14:modId xmlns:p14="http://schemas.microsoft.com/office/powerpoint/2010/main" val="3823773470"/>
              </p:ext>
            </p:extLst>
          </p:nvPr>
        </p:nvGraphicFramePr>
        <p:xfrm>
          <a:off x="913330" y="1397000"/>
          <a:ext cx="7178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kstvak 6"/>
          <p:cNvSpPr txBox="1"/>
          <p:nvPr/>
        </p:nvSpPr>
        <p:spPr>
          <a:xfrm>
            <a:off x="913330" y="4837163"/>
            <a:ext cx="1412808" cy="923330"/>
          </a:xfrm>
          <a:prstGeom prst="rect">
            <a:avLst/>
          </a:prstGeom>
          <a:noFill/>
        </p:spPr>
        <p:txBody>
          <a:bodyPr wrap="square" rtlCol="0">
            <a:spAutoFit/>
          </a:bodyPr>
          <a:lstStyle/>
          <a:p>
            <a:pPr marL="285750" indent="-285750">
              <a:buFontTx/>
              <a:buChar char="•"/>
            </a:pPr>
            <a:r>
              <a:rPr lang="en-US" dirty="0" smtClean="0"/>
              <a:t>Problem</a:t>
            </a:r>
          </a:p>
          <a:p>
            <a:pPr marL="285750" indent="-285750">
              <a:buFontTx/>
              <a:buChar char="•"/>
            </a:pPr>
            <a:r>
              <a:rPr lang="en-US" dirty="0" smtClean="0"/>
              <a:t>Goal</a:t>
            </a:r>
          </a:p>
          <a:p>
            <a:pPr marL="285750" indent="-285750">
              <a:buFontTx/>
              <a:buChar char="•"/>
            </a:pPr>
            <a:r>
              <a:rPr lang="en-US" dirty="0" smtClean="0"/>
              <a:t>Solution</a:t>
            </a:r>
            <a:endParaRPr lang="en-US" dirty="0"/>
          </a:p>
        </p:txBody>
      </p:sp>
      <p:sp>
        <p:nvSpPr>
          <p:cNvPr id="8" name="Tekstvak 7"/>
          <p:cNvSpPr txBox="1"/>
          <p:nvPr/>
        </p:nvSpPr>
        <p:spPr>
          <a:xfrm>
            <a:off x="2806765" y="4837163"/>
            <a:ext cx="1596988" cy="2031325"/>
          </a:xfrm>
          <a:prstGeom prst="rect">
            <a:avLst/>
          </a:prstGeom>
          <a:noFill/>
        </p:spPr>
        <p:txBody>
          <a:bodyPr wrap="square" rtlCol="0">
            <a:spAutoFit/>
          </a:bodyPr>
          <a:lstStyle/>
          <a:p>
            <a:pPr marL="285750" indent="-285750">
              <a:buFontTx/>
              <a:buChar char="•"/>
            </a:pPr>
            <a:r>
              <a:rPr lang="en-US" dirty="0" smtClean="0"/>
              <a:t>Scope</a:t>
            </a:r>
          </a:p>
          <a:p>
            <a:pPr marL="285750" indent="-285750">
              <a:buFontTx/>
              <a:buChar char="•"/>
            </a:pPr>
            <a:r>
              <a:rPr lang="en-US" dirty="0" smtClean="0"/>
              <a:t>Design</a:t>
            </a:r>
          </a:p>
          <a:p>
            <a:pPr marL="285750" indent="-285750">
              <a:buFontTx/>
              <a:buChar char="•"/>
            </a:pPr>
            <a:r>
              <a:rPr lang="en-US" dirty="0" smtClean="0"/>
              <a:t>Require-</a:t>
            </a:r>
            <a:r>
              <a:rPr lang="en-US" dirty="0" err="1" smtClean="0"/>
              <a:t>ments</a:t>
            </a:r>
            <a:endParaRPr lang="en-US" dirty="0" smtClean="0"/>
          </a:p>
          <a:p>
            <a:pPr marL="285750" indent="-285750">
              <a:buFontTx/>
              <a:buChar char="•"/>
            </a:pPr>
            <a:r>
              <a:rPr lang="en-US" dirty="0"/>
              <a:t>IR and HC techniques</a:t>
            </a:r>
          </a:p>
          <a:p>
            <a:endParaRPr lang="en-US" dirty="0" smtClean="0"/>
          </a:p>
        </p:txBody>
      </p:sp>
      <p:sp>
        <p:nvSpPr>
          <p:cNvPr id="9" name="Tekstvak 8"/>
          <p:cNvSpPr txBox="1"/>
          <p:nvPr/>
        </p:nvSpPr>
        <p:spPr>
          <a:xfrm>
            <a:off x="4513849" y="4837163"/>
            <a:ext cx="1565502" cy="646331"/>
          </a:xfrm>
          <a:prstGeom prst="rect">
            <a:avLst/>
          </a:prstGeom>
          <a:noFill/>
        </p:spPr>
        <p:txBody>
          <a:bodyPr wrap="square" rtlCol="0">
            <a:spAutoFit/>
          </a:bodyPr>
          <a:lstStyle/>
          <a:p>
            <a:pPr marL="285750" indent="-285750">
              <a:buFontTx/>
              <a:buChar char="•"/>
            </a:pPr>
            <a:r>
              <a:rPr lang="en-US" dirty="0" smtClean="0"/>
              <a:t>MVP</a:t>
            </a:r>
          </a:p>
          <a:p>
            <a:pPr marL="285750" indent="-285750">
              <a:buFontTx/>
              <a:buChar char="•"/>
            </a:pPr>
            <a:r>
              <a:rPr lang="en-US" dirty="0" err="1" smtClean="0"/>
              <a:t>Testen</a:t>
            </a:r>
            <a:endParaRPr lang="en-US" dirty="0" smtClean="0"/>
          </a:p>
        </p:txBody>
      </p:sp>
      <p:sp>
        <p:nvSpPr>
          <p:cNvPr id="10" name="Tekstvak 9"/>
          <p:cNvSpPr txBox="1"/>
          <p:nvPr/>
        </p:nvSpPr>
        <p:spPr>
          <a:xfrm>
            <a:off x="6678722" y="4837163"/>
            <a:ext cx="1412808" cy="923330"/>
          </a:xfrm>
          <a:prstGeom prst="rect">
            <a:avLst/>
          </a:prstGeom>
          <a:noFill/>
        </p:spPr>
        <p:txBody>
          <a:bodyPr wrap="square" rtlCol="0">
            <a:spAutoFit/>
          </a:bodyPr>
          <a:lstStyle/>
          <a:p>
            <a:pPr marL="285750" indent="-285750">
              <a:buFontTx/>
              <a:buChar char="•"/>
            </a:pPr>
            <a:r>
              <a:rPr lang="en-US" dirty="0" smtClean="0"/>
              <a:t>Demo</a:t>
            </a:r>
          </a:p>
          <a:p>
            <a:pPr marL="285750" indent="-285750">
              <a:buFontTx/>
              <a:buChar char="•"/>
            </a:pPr>
            <a:r>
              <a:rPr lang="en-US" dirty="0" smtClean="0"/>
              <a:t>Present</a:t>
            </a:r>
          </a:p>
          <a:p>
            <a:pPr marL="285750" indent="-285750">
              <a:buFontTx/>
              <a:buChar char="•"/>
            </a:pPr>
            <a:r>
              <a:rPr lang="en-US" b="1" dirty="0" smtClean="0"/>
              <a:t>Sell it!</a:t>
            </a:r>
            <a:endParaRPr lang="en-US" b="1" dirty="0"/>
          </a:p>
        </p:txBody>
      </p:sp>
    </p:spTree>
    <p:extLst>
      <p:ext uri="{BB962C8B-B14F-4D97-AF65-F5344CB8AC3E}">
        <p14:creationId xmlns:p14="http://schemas.microsoft.com/office/powerpoint/2010/main" val="1829669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79273" cy="523220"/>
          </a:xfrm>
          <a:prstGeom prst="rect">
            <a:avLst/>
          </a:prstGeom>
          <a:noFill/>
        </p:spPr>
        <p:txBody>
          <a:bodyPr wrap="none" rtlCol="0">
            <a:spAutoFit/>
          </a:bodyPr>
          <a:lstStyle/>
          <a:p>
            <a:r>
              <a:rPr lang="en-US" sz="2800" dirty="0" smtClean="0">
                <a:solidFill>
                  <a:schemeClr val="tx2"/>
                </a:solidFill>
              </a:rPr>
              <a:t>Features - What should it do?</a:t>
            </a:r>
            <a:endParaRPr lang="en-US" sz="2800" dirty="0">
              <a:solidFill>
                <a:schemeClr val="tx2"/>
              </a:solidFill>
            </a:endParaRPr>
          </a:p>
        </p:txBody>
      </p:sp>
      <p:sp>
        <p:nvSpPr>
          <p:cNvPr id="7" name="Tekstvak 6"/>
          <p:cNvSpPr txBox="1"/>
          <p:nvPr/>
        </p:nvSpPr>
        <p:spPr>
          <a:xfrm>
            <a:off x="454778" y="1247131"/>
            <a:ext cx="4224233" cy="3170099"/>
          </a:xfrm>
          <a:prstGeom prst="rect">
            <a:avLst/>
          </a:prstGeom>
          <a:noFill/>
        </p:spPr>
        <p:txBody>
          <a:bodyPr wrap="none" rtlCol="0">
            <a:spAutoFit/>
          </a:bodyPr>
          <a:lstStyle/>
          <a:p>
            <a:pPr marL="457200" indent="-457200">
              <a:buFontTx/>
              <a:buAutoNum type="arabicPeriod"/>
            </a:pPr>
            <a:r>
              <a:rPr lang="en-US" sz="2000" b="1" dirty="0" smtClean="0"/>
              <a:t>Scrape </a:t>
            </a:r>
            <a:r>
              <a:rPr lang="en-US" sz="2000" dirty="0"/>
              <a:t>news articles</a:t>
            </a:r>
          </a:p>
          <a:p>
            <a:pPr marL="457200" indent="-457200">
              <a:buAutoNum type="arabicPeriod"/>
            </a:pPr>
            <a:endParaRPr lang="en-US" sz="2000" dirty="0" smtClean="0"/>
          </a:p>
          <a:p>
            <a:pPr marL="457200" indent="-457200">
              <a:buAutoNum type="arabicPeriod"/>
            </a:pPr>
            <a:r>
              <a:rPr lang="en-US" sz="2000" b="1" dirty="0"/>
              <a:t>Request </a:t>
            </a:r>
            <a:r>
              <a:rPr lang="en-US" sz="2000" dirty="0" smtClean="0"/>
              <a:t>explanation</a:t>
            </a:r>
            <a:endParaRPr lang="en-US" sz="2000" dirty="0" smtClean="0"/>
          </a:p>
          <a:p>
            <a:pPr marL="457200" indent="-457200">
              <a:buFontTx/>
              <a:buAutoNum type="arabicPeriod"/>
            </a:pPr>
            <a:endParaRPr lang="en-US" sz="2000" b="1" dirty="0" smtClean="0"/>
          </a:p>
          <a:p>
            <a:pPr marL="457200" indent="-457200">
              <a:buFontTx/>
              <a:buAutoNum type="arabicPeriod"/>
            </a:pPr>
            <a:r>
              <a:rPr lang="en-US" sz="2000" b="1" dirty="0" smtClean="0"/>
              <a:t>Semantically </a:t>
            </a:r>
            <a:r>
              <a:rPr lang="en-US" sz="2000" dirty="0"/>
              <a:t>retrieve </a:t>
            </a:r>
            <a:r>
              <a:rPr lang="en-US" sz="2000" dirty="0" smtClean="0"/>
              <a:t>explanations</a:t>
            </a:r>
          </a:p>
          <a:p>
            <a:endParaRPr lang="en-US" sz="2000" b="1" dirty="0"/>
          </a:p>
          <a:p>
            <a:pPr marL="457200" indent="-457200">
              <a:buAutoNum type="arabicPeriod"/>
            </a:pPr>
            <a:r>
              <a:rPr lang="en-US" sz="2000" b="1" dirty="0" smtClean="0"/>
              <a:t>Provide </a:t>
            </a:r>
            <a:r>
              <a:rPr lang="en-US" sz="2000" dirty="0" smtClean="0"/>
              <a:t>explanation</a:t>
            </a:r>
            <a:endParaRPr lang="en-US" sz="2000" b="1" dirty="0" smtClean="0"/>
          </a:p>
          <a:p>
            <a:pPr marL="457200" indent="-457200">
              <a:buAutoNum type="arabicPeriod"/>
            </a:pPr>
            <a:endParaRPr lang="en-US" sz="2000" dirty="0" smtClean="0"/>
          </a:p>
          <a:p>
            <a:pPr marL="457200" indent="-457200">
              <a:buAutoNum type="arabicPeriod"/>
            </a:pPr>
            <a:r>
              <a:rPr lang="en-US" sz="2000" b="1" dirty="0" smtClean="0"/>
              <a:t>Review </a:t>
            </a:r>
            <a:r>
              <a:rPr lang="en-US" sz="2000" dirty="0" smtClean="0"/>
              <a:t>explanation</a:t>
            </a:r>
            <a:endParaRPr lang="en-US" sz="2000" b="1" dirty="0" smtClean="0"/>
          </a:p>
          <a:p>
            <a:endParaRPr lang="en-US" sz="2000" b="1" dirty="0" smtClean="0"/>
          </a:p>
        </p:txBody>
      </p:sp>
      <p:grpSp>
        <p:nvGrpSpPr>
          <p:cNvPr id="5" name="Groeperen 4"/>
          <p:cNvGrpSpPr/>
          <p:nvPr/>
        </p:nvGrpSpPr>
        <p:grpSpPr>
          <a:xfrm>
            <a:off x="7688020" y="253767"/>
            <a:ext cx="1133291" cy="902946"/>
            <a:chOff x="1829851" y="1219199"/>
            <a:chExt cx="1691952" cy="1625600"/>
          </a:xfrm>
        </p:grpSpPr>
        <p:sp>
          <p:nvSpPr>
            <p:cNvPr id="6" name="Afgeronde rechthoek 5"/>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8"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cxnSp>
        <p:nvCxnSpPr>
          <p:cNvPr id="3" name="Rechte verbindingslijn 2"/>
          <p:cNvCxnSpPr/>
          <p:nvPr/>
        </p:nvCxnSpPr>
        <p:spPr>
          <a:xfrm>
            <a:off x="565217" y="1711912"/>
            <a:ext cx="266512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71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365752" cy="523220"/>
          </a:xfrm>
          <a:prstGeom prst="rect">
            <a:avLst/>
          </a:prstGeom>
          <a:noFill/>
        </p:spPr>
        <p:txBody>
          <a:bodyPr wrap="none" rtlCol="0">
            <a:spAutoFit/>
          </a:bodyPr>
          <a:lstStyle/>
          <a:p>
            <a:r>
              <a:rPr lang="en-US" sz="2800" dirty="0" smtClean="0">
                <a:solidFill>
                  <a:schemeClr val="tx2"/>
                </a:solidFill>
              </a:rPr>
              <a:t>Design choices</a:t>
            </a:r>
            <a:endParaRPr lang="en-US" sz="2800" dirty="0">
              <a:solidFill>
                <a:schemeClr val="tx2"/>
              </a:solidFill>
            </a:endParaRPr>
          </a:p>
        </p:txBody>
      </p:sp>
      <p:sp>
        <p:nvSpPr>
          <p:cNvPr id="6" name="Tekstvak 5"/>
          <p:cNvSpPr txBox="1"/>
          <p:nvPr/>
        </p:nvSpPr>
        <p:spPr>
          <a:xfrm>
            <a:off x="7090593" y="297020"/>
            <a:ext cx="1071127" cy="523220"/>
          </a:xfrm>
          <a:prstGeom prst="rect">
            <a:avLst/>
          </a:prstGeom>
          <a:noFill/>
        </p:spPr>
        <p:txBody>
          <a:bodyPr wrap="none" rtlCol="0">
            <a:spAutoFit/>
          </a:bodyPr>
          <a:lstStyle/>
          <a:p>
            <a:r>
              <a:rPr lang="en-US" sz="2800" dirty="0" smtClean="0">
                <a:solidFill>
                  <a:schemeClr val="tx2"/>
                </a:solidFill>
              </a:rPr>
              <a:t>Scope</a:t>
            </a:r>
            <a:endParaRPr lang="en-US" sz="2800" dirty="0">
              <a:solidFill>
                <a:schemeClr val="tx2"/>
              </a:solidFill>
            </a:endParaRPr>
          </a:p>
        </p:txBody>
      </p:sp>
      <p:pic>
        <p:nvPicPr>
          <p:cNvPr id="2" name="Afbeelding 1"/>
          <p:cNvPicPr>
            <a:picLocks noChangeAspect="1"/>
          </p:cNvPicPr>
          <p:nvPr/>
        </p:nvPicPr>
        <p:blipFill>
          <a:blip r:embed="rId2"/>
          <a:stretch>
            <a:fillRect/>
          </a:stretch>
        </p:blipFill>
        <p:spPr>
          <a:xfrm>
            <a:off x="3947901" y="996599"/>
            <a:ext cx="1020416" cy="682623"/>
          </a:xfrm>
          <a:prstGeom prst="rect">
            <a:avLst/>
          </a:prstGeom>
        </p:spPr>
      </p:pic>
      <p:pic>
        <p:nvPicPr>
          <p:cNvPr id="3" name="Afbeelding 2"/>
          <p:cNvPicPr>
            <a:picLocks noChangeAspect="1"/>
          </p:cNvPicPr>
          <p:nvPr/>
        </p:nvPicPr>
        <p:blipFill>
          <a:blip r:embed="rId3"/>
          <a:stretch>
            <a:fillRect/>
          </a:stretch>
        </p:blipFill>
        <p:spPr>
          <a:xfrm>
            <a:off x="4837703" y="2814008"/>
            <a:ext cx="846617" cy="846617"/>
          </a:xfrm>
          <a:prstGeom prst="rect">
            <a:avLst/>
          </a:prstGeom>
        </p:spPr>
      </p:pic>
      <p:pic>
        <p:nvPicPr>
          <p:cNvPr id="8" name="Afbeelding 7"/>
          <p:cNvPicPr>
            <a:picLocks noChangeAspect="1"/>
          </p:cNvPicPr>
          <p:nvPr/>
        </p:nvPicPr>
        <p:blipFill>
          <a:blip r:embed="rId4"/>
          <a:stretch>
            <a:fillRect/>
          </a:stretch>
        </p:blipFill>
        <p:spPr>
          <a:xfrm>
            <a:off x="4086441" y="1893944"/>
            <a:ext cx="751262" cy="751262"/>
          </a:xfrm>
          <a:prstGeom prst="rect">
            <a:avLst/>
          </a:prstGeom>
        </p:spPr>
      </p:pic>
      <p:pic>
        <p:nvPicPr>
          <p:cNvPr id="11" name="Afbeelding 10"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67" y="5575063"/>
            <a:ext cx="596434" cy="584852"/>
          </a:xfrm>
          <a:prstGeom prst="rect">
            <a:avLst/>
          </a:prstGeom>
        </p:spPr>
      </p:pic>
      <p:sp>
        <p:nvSpPr>
          <p:cNvPr id="12" name="Tekstvak 11"/>
          <p:cNvSpPr txBox="1"/>
          <p:nvPr/>
        </p:nvSpPr>
        <p:spPr>
          <a:xfrm>
            <a:off x="3634564" y="299357"/>
            <a:ext cx="2447325" cy="584776"/>
          </a:xfrm>
          <a:prstGeom prst="rect">
            <a:avLst/>
          </a:prstGeom>
          <a:noFill/>
        </p:spPr>
        <p:txBody>
          <a:bodyPr wrap="square" rtlCol="0">
            <a:spAutoFit/>
          </a:bodyPr>
          <a:lstStyle/>
          <a:p>
            <a:r>
              <a:rPr lang="en-US" sz="3200" dirty="0" err="1" smtClean="0">
                <a:solidFill>
                  <a:srgbClr val="008000"/>
                </a:solidFill>
                <a:latin typeface="Chalkduster"/>
                <a:cs typeface="Chalkduster"/>
              </a:rPr>
              <a:t>SKiIR</a:t>
            </a:r>
            <a:r>
              <a:rPr lang="en-US" sz="3200" dirty="0" smtClean="0">
                <a:latin typeface="+mj-lt"/>
                <a:cs typeface="Chalkduster"/>
              </a:rPr>
              <a:t>-app</a:t>
            </a:r>
            <a:endParaRPr lang="en-US" sz="3200" dirty="0">
              <a:latin typeface="+mj-lt"/>
              <a:cs typeface="Chalkduster"/>
            </a:endParaRPr>
          </a:p>
        </p:txBody>
      </p:sp>
      <p:pic>
        <p:nvPicPr>
          <p:cNvPr id="14" name="Afbeelding 13"/>
          <p:cNvPicPr>
            <a:picLocks noChangeAspect="1"/>
          </p:cNvPicPr>
          <p:nvPr/>
        </p:nvPicPr>
        <p:blipFill>
          <a:blip r:embed="rId6"/>
          <a:stretch>
            <a:fillRect/>
          </a:stretch>
        </p:blipFill>
        <p:spPr>
          <a:xfrm>
            <a:off x="4086441" y="5575063"/>
            <a:ext cx="905838" cy="640032"/>
          </a:xfrm>
          <a:prstGeom prst="rect">
            <a:avLst/>
          </a:prstGeom>
        </p:spPr>
      </p:pic>
      <p:sp>
        <p:nvSpPr>
          <p:cNvPr id="16" name="Afgeronde rechthoek 15"/>
          <p:cNvSpPr/>
          <p:nvPr/>
        </p:nvSpPr>
        <p:spPr>
          <a:xfrm>
            <a:off x="3147510" y="181444"/>
            <a:ext cx="2934379" cy="6528145"/>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kstvak 16"/>
          <p:cNvSpPr txBox="1"/>
          <p:nvPr/>
        </p:nvSpPr>
        <p:spPr>
          <a:xfrm>
            <a:off x="454779" y="1100667"/>
            <a:ext cx="2119320" cy="400110"/>
          </a:xfrm>
          <a:prstGeom prst="rect">
            <a:avLst/>
          </a:prstGeom>
          <a:noFill/>
        </p:spPr>
        <p:txBody>
          <a:bodyPr wrap="square" rtlCol="0">
            <a:spAutoFit/>
          </a:bodyPr>
          <a:lstStyle/>
          <a:p>
            <a:r>
              <a:rPr lang="en-US" sz="2000" b="1" dirty="0" smtClean="0"/>
              <a:t>Web Application</a:t>
            </a:r>
            <a:endParaRPr lang="en-US" sz="2000" dirty="0"/>
          </a:p>
        </p:txBody>
      </p:sp>
      <p:sp>
        <p:nvSpPr>
          <p:cNvPr id="18" name="Tekstvak 17"/>
          <p:cNvSpPr txBox="1"/>
          <p:nvPr/>
        </p:nvSpPr>
        <p:spPr>
          <a:xfrm>
            <a:off x="454778" y="1893944"/>
            <a:ext cx="2119321" cy="400110"/>
          </a:xfrm>
          <a:prstGeom prst="rect">
            <a:avLst/>
          </a:prstGeom>
          <a:noFill/>
        </p:spPr>
        <p:txBody>
          <a:bodyPr wrap="square" rtlCol="0">
            <a:spAutoFit/>
          </a:bodyPr>
          <a:lstStyle/>
          <a:p>
            <a:r>
              <a:rPr lang="en-US" sz="2000" b="1" dirty="0" smtClean="0"/>
              <a:t>News articles</a:t>
            </a:r>
            <a:r>
              <a:rPr lang="en-US" sz="2000" dirty="0" smtClean="0"/>
              <a:t>	</a:t>
            </a:r>
            <a:endParaRPr lang="en-US" sz="2000" dirty="0"/>
          </a:p>
        </p:txBody>
      </p:sp>
      <p:sp>
        <p:nvSpPr>
          <p:cNvPr id="20" name="Tekstvak 19"/>
          <p:cNvSpPr txBox="1"/>
          <p:nvPr/>
        </p:nvSpPr>
        <p:spPr>
          <a:xfrm>
            <a:off x="454779" y="5457260"/>
            <a:ext cx="2119320" cy="400110"/>
          </a:xfrm>
          <a:prstGeom prst="rect">
            <a:avLst/>
          </a:prstGeom>
          <a:noFill/>
        </p:spPr>
        <p:txBody>
          <a:bodyPr wrap="square" rtlCol="0">
            <a:spAutoFit/>
          </a:bodyPr>
          <a:lstStyle/>
          <a:p>
            <a:r>
              <a:rPr lang="en-US" sz="2000" b="1" dirty="0" smtClean="0"/>
              <a:t>IR Model</a:t>
            </a:r>
            <a:endParaRPr lang="en-US" sz="2000" b="1" dirty="0"/>
          </a:p>
        </p:txBody>
      </p:sp>
      <p:pic>
        <p:nvPicPr>
          <p:cNvPr id="5" name="Afbeelding 4" descr="bozzon.png"/>
          <p:cNvPicPr>
            <a:picLocks noChangeAspect="1"/>
          </p:cNvPicPr>
          <p:nvPr/>
        </p:nvPicPr>
        <p:blipFill rotWithShape="1">
          <a:blip r:embed="rId7">
            <a:extLst>
              <a:ext uri="{28A0092B-C50C-407E-A947-70E740481C1C}">
                <a14:useLocalDpi xmlns:a14="http://schemas.microsoft.com/office/drawing/2010/main" val="0"/>
              </a:ext>
            </a:extLst>
          </a:blip>
          <a:srcRect l="10502" r="22038"/>
          <a:stretch/>
        </p:blipFill>
        <p:spPr>
          <a:xfrm>
            <a:off x="4855598" y="5261540"/>
            <a:ext cx="1089610" cy="1211383"/>
          </a:xfrm>
          <a:prstGeom prst="rect">
            <a:avLst/>
          </a:prstGeom>
        </p:spPr>
      </p:pic>
      <p:sp>
        <p:nvSpPr>
          <p:cNvPr id="9" name="Tekstvak 8"/>
          <p:cNvSpPr txBox="1"/>
          <p:nvPr/>
        </p:nvSpPr>
        <p:spPr>
          <a:xfrm>
            <a:off x="454779" y="2837207"/>
            <a:ext cx="2119320" cy="707886"/>
          </a:xfrm>
          <a:prstGeom prst="rect">
            <a:avLst/>
          </a:prstGeom>
          <a:noFill/>
        </p:spPr>
        <p:txBody>
          <a:bodyPr wrap="square" rtlCol="0">
            <a:spAutoFit/>
          </a:bodyPr>
          <a:lstStyle/>
          <a:p>
            <a:r>
              <a:rPr lang="en-US" sz="2000" b="1" dirty="0" smtClean="0"/>
              <a:t>Back-end &amp;</a:t>
            </a:r>
            <a:endParaRPr lang="en-US" sz="2000" b="1" dirty="0"/>
          </a:p>
          <a:p>
            <a:r>
              <a:rPr lang="en-US" sz="2000" b="1" dirty="0" smtClean="0"/>
              <a:t>Database	</a:t>
            </a:r>
            <a:r>
              <a:rPr lang="en-US" sz="2000" dirty="0" smtClean="0"/>
              <a:t>	</a:t>
            </a:r>
            <a:endParaRPr lang="en-US" sz="2000" b="1" dirty="0"/>
          </a:p>
        </p:txBody>
      </p:sp>
      <p:pic>
        <p:nvPicPr>
          <p:cNvPr id="10" name="Afbeelding 9"/>
          <p:cNvPicPr>
            <a:picLocks noChangeAspect="1"/>
          </p:cNvPicPr>
          <p:nvPr/>
        </p:nvPicPr>
        <p:blipFill>
          <a:blip r:embed="rId8"/>
          <a:stretch>
            <a:fillRect/>
          </a:stretch>
        </p:blipFill>
        <p:spPr>
          <a:xfrm>
            <a:off x="3446616" y="2976921"/>
            <a:ext cx="997143" cy="520792"/>
          </a:xfrm>
          <a:prstGeom prst="rect">
            <a:avLst/>
          </a:prstGeom>
        </p:spPr>
      </p:pic>
      <p:pic>
        <p:nvPicPr>
          <p:cNvPr id="22" name="Afbeelding 21"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flipH="1">
            <a:off x="3779841" y="3896990"/>
            <a:ext cx="899014" cy="924286"/>
          </a:xfrm>
          <a:prstGeom prst="rect">
            <a:avLst/>
          </a:prstGeom>
        </p:spPr>
      </p:pic>
      <p:sp>
        <p:nvSpPr>
          <p:cNvPr id="24" name="Tekstvak 23"/>
          <p:cNvSpPr txBox="1"/>
          <p:nvPr/>
        </p:nvSpPr>
        <p:spPr>
          <a:xfrm>
            <a:off x="454778" y="4295531"/>
            <a:ext cx="2365751" cy="384721"/>
          </a:xfrm>
          <a:prstGeom prst="rect">
            <a:avLst/>
          </a:prstGeom>
          <a:noFill/>
        </p:spPr>
        <p:txBody>
          <a:bodyPr wrap="square" rtlCol="0">
            <a:spAutoFit/>
          </a:bodyPr>
          <a:lstStyle/>
          <a:p>
            <a:r>
              <a:rPr lang="en-US" sz="1900" b="1" dirty="0" smtClean="0"/>
              <a:t>Human Computation</a:t>
            </a:r>
            <a:endParaRPr lang="en-US" sz="1900" dirty="0" smtClean="0"/>
          </a:p>
        </p:txBody>
      </p:sp>
      <p:pic>
        <p:nvPicPr>
          <p:cNvPr id="25" name="Afbeelding 24"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a:off x="4474036" y="3896990"/>
            <a:ext cx="926367" cy="924286"/>
          </a:xfrm>
          <a:prstGeom prst="rect">
            <a:avLst/>
          </a:prstGeom>
        </p:spPr>
      </p:pic>
      <p:sp>
        <p:nvSpPr>
          <p:cNvPr id="26" name="Afgeronde rechthoek 25"/>
          <p:cNvSpPr/>
          <p:nvPr/>
        </p:nvSpPr>
        <p:spPr>
          <a:xfrm>
            <a:off x="222843"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7" name="Afgeronde rechthoek 26"/>
          <p:cNvSpPr/>
          <p:nvPr/>
        </p:nvSpPr>
        <p:spPr>
          <a:xfrm>
            <a:off x="6249175"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8" name="Tekstvak 27"/>
          <p:cNvSpPr txBox="1"/>
          <p:nvPr/>
        </p:nvSpPr>
        <p:spPr>
          <a:xfrm>
            <a:off x="6588329" y="1100667"/>
            <a:ext cx="2087060" cy="369332"/>
          </a:xfrm>
          <a:prstGeom prst="rect">
            <a:avLst/>
          </a:prstGeom>
          <a:noFill/>
        </p:spPr>
        <p:txBody>
          <a:bodyPr wrap="square" rtlCol="0">
            <a:spAutoFit/>
          </a:bodyPr>
          <a:lstStyle/>
          <a:p>
            <a:r>
              <a:rPr lang="en-US" dirty="0"/>
              <a:t>Chrome </a:t>
            </a:r>
            <a:r>
              <a:rPr lang="en-US" dirty="0" smtClean="0"/>
              <a:t>Extension</a:t>
            </a:r>
            <a:endParaRPr lang="en-US" dirty="0"/>
          </a:p>
        </p:txBody>
      </p:sp>
      <p:sp>
        <p:nvSpPr>
          <p:cNvPr id="29" name="Tekstvak 28"/>
          <p:cNvSpPr txBox="1"/>
          <p:nvPr/>
        </p:nvSpPr>
        <p:spPr>
          <a:xfrm>
            <a:off x="6588329" y="1893818"/>
            <a:ext cx="2087060" cy="646331"/>
          </a:xfrm>
          <a:prstGeom prst="rect">
            <a:avLst/>
          </a:prstGeom>
          <a:noFill/>
        </p:spPr>
        <p:txBody>
          <a:bodyPr wrap="square" rtlCol="0">
            <a:spAutoFit/>
          </a:bodyPr>
          <a:lstStyle/>
          <a:p>
            <a:r>
              <a:rPr lang="en-US" dirty="0"/>
              <a:t>Bloomberg</a:t>
            </a:r>
          </a:p>
          <a:p>
            <a:endParaRPr lang="en-US" dirty="0"/>
          </a:p>
        </p:txBody>
      </p:sp>
      <p:sp>
        <p:nvSpPr>
          <p:cNvPr id="30" name="Tekstvak 29"/>
          <p:cNvSpPr txBox="1"/>
          <p:nvPr/>
        </p:nvSpPr>
        <p:spPr>
          <a:xfrm>
            <a:off x="6588329" y="2965661"/>
            <a:ext cx="1903085" cy="646331"/>
          </a:xfrm>
          <a:prstGeom prst="rect">
            <a:avLst/>
          </a:prstGeom>
          <a:noFill/>
        </p:spPr>
        <p:txBody>
          <a:bodyPr wrap="none" rtlCol="0">
            <a:spAutoFit/>
          </a:bodyPr>
          <a:lstStyle/>
          <a:p>
            <a:r>
              <a:rPr lang="en-US" dirty="0"/>
              <a:t>Play Framework &amp;</a:t>
            </a:r>
            <a:endParaRPr lang="en-US" b="1" dirty="0"/>
          </a:p>
          <a:p>
            <a:r>
              <a:rPr lang="en-US" dirty="0" err="1" smtClean="0"/>
              <a:t>PostGreSQL</a:t>
            </a:r>
            <a:endParaRPr lang="en-US" dirty="0"/>
          </a:p>
        </p:txBody>
      </p:sp>
      <p:sp>
        <p:nvSpPr>
          <p:cNvPr id="31" name="Tekstvak 30"/>
          <p:cNvSpPr txBox="1"/>
          <p:nvPr/>
        </p:nvSpPr>
        <p:spPr>
          <a:xfrm>
            <a:off x="6588329" y="4295531"/>
            <a:ext cx="2073073" cy="369332"/>
          </a:xfrm>
          <a:prstGeom prst="rect">
            <a:avLst/>
          </a:prstGeom>
          <a:noFill/>
        </p:spPr>
        <p:txBody>
          <a:bodyPr wrap="square" rtlCol="0">
            <a:spAutoFit/>
          </a:bodyPr>
          <a:lstStyle/>
          <a:p>
            <a:r>
              <a:rPr lang="en-US" dirty="0" smtClean="0"/>
              <a:t>Readers</a:t>
            </a:r>
            <a:endParaRPr lang="en-US" dirty="0"/>
          </a:p>
        </p:txBody>
      </p:sp>
      <p:sp>
        <p:nvSpPr>
          <p:cNvPr id="32" name="Tekstvak 31"/>
          <p:cNvSpPr txBox="1"/>
          <p:nvPr/>
        </p:nvSpPr>
        <p:spPr>
          <a:xfrm>
            <a:off x="6574342" y="5291765"/>
            <a:ext cx="2087060" cy="923330"/>
          </a:xfrm>
          <a:prstGeom prst="rect">
            <a:avLst/>
          </a:prstGeom>
          <a:noFill/>
        </p:spPr>
        <p:txBody>
          <a:bodyPr wrap="square" rtlCol="0">
            <a:spAutoFit/>
          </a:bodyPr>
          <a:lstStyle/>
          <a:p>
            <a:r>
              <a:rPr lang="en-US" dirty="0" err="1"/>
              <a:t>AlchemyAPI</a:t>
            </a:r>
            <a:r>
              <a:rPr lang="en-US" dirty="0"/>
              <a:t> &amp;</a:t>
            </a:r>
          </a:p>
          <a:p>
            <a:r>
              <a:rPr lang="en-US" dirty="0" err="1" smtClean="0"/>
              <a:t>DBPedia</a:t>
            </a:r>
            <a:r>
              <a:rPr lang="en-US" dirty="0" smtClean="0"/>
              <a:t> </a:t>
            </a:r>
            <a:r>
              <a:rPr lang="en-US" dirty="0"/>
              <a:t>&amp; </a:t>
            </a:r>
            <a:endParaRPr lang="en-US" dirty="0" smtClean="0"/>
          </a:p>
          <a:p>
            <a:r>
              <a:rPr lang="en-US" b="1" i="1" dirty="0" smtClean="0"/>
              <a:t>New </a:t>
            </a:r>
            <a:r>
              <a:rPr lang="en-US" b="1" i="1" dirty="0" err="1" smtClean="0"/>
              <a:t>learnings</a:t>
            </a:r>
            <a:endParaRPr lang="en-US" b="1" dirty="0"/>
          </a:p>
        </p:txBody>
      </p:sp>
    </p:spTree>
    <p:extLst>
      <p:ext uri="{BB962C8B-B14F-4D97-AF65-F5344CB8AC3E}">
        <p14:creationId xmlns:p14="http://schemas.microsoft.com/office/powerpoint/2010/main" val="403566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up)">
                                      <p:cBhvr>
                                        <p:cTn id="40" dur="500"/>
                                        <p:tgtEl>
                                          <p:spTgt spid="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up)">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ppt_y</p:attrName>
                                        </p:attrNameLst>
                                      </p:cBhvr>
                                      <p:tavLst>
                                        <p:tav tm="0">
                                          <p:val>
                                            <p:strVal val="#ppt_y+#ppt_h*1.125000"/>
                                          </p:val>
                                        </p:tav>
                                        <p:tav tm="100000">
                                          <p:val>
                                            <p:strVal val="#ppt_y"/>
                                          </p:val>
                                        </p:tav>
                                      </p:tavLst>
                                    </p:anim>
                                    <p:animEffect transition="in" filter="wipe(up)">
                                      <p:cBhvr>
                                        <p:cTn id="50" dur="500"/>
                                        <p:tgtEl>
                                          <p:spTgt spid="18"/>
                                        </p:tgtEl>
                                      </p:cBhvr>
                                    </p:animEffect>
                                  </p:childTnLst>
                                </p:cTn>
                              </p:par>
                              <p:par>
                                <p:cTn id="51" presetID="12" presetClass="entr" presetSubtype="4"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ppt_y</p:attrName>
                                        </p:attrNameLst>
                                      </p:cBhvr>
                                      <p:tavLst>
                                        <p:tav tm="0">
                                          <p:val>
                                            <p:strVal val="#ppt_y+#ppt_h*1.125000"/>
                                          </p:val>
                                        </p:tav>
                                        <p:tav tm="100000">
                                          <p:val>
                                            <p:strVal val="#ppt_y"/>
                                          </p:val>
                                        </p:tav>
                                      </p:tavLst>
                                    </p:anim>
                                    <p:animEffect transition="in" filter="wipe(up)">
                                      <p:cBhvr>
                                        <p:cTn id="64" dur="500"/>
                                        <p:tgtEl>
                                          <p:spTgt spid="9"/>
                                        </p:tgtEl>
                                      </p:cBhvr>
                                    </p:animEffect>
                                  </p:childTnLst>
                                </p:cTn>
                              </p:par>
                              <p:par>
                                <p:cTn id="65" presetID="1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p:tgtEl>
                                          <p:spTgt spid="10"/>
                                        </p:tgtEl>
                                        <p:attrNameLst>
                                          <p:attrName>ppt_y</p:attrName>
                                        </p:attrNameLst>
                                      </p:cBhvr>
                                      <p:tavLst>
                                        <p:tav tm="0">
                                          <p:val>
                                            <p:strVal val="#ppt_y+#ppt_h*1.125000"/>
                                          </p:val>
                                        </p:tav>
                                        <p:tav tm="100000">
                                          <p:val>
                                            <p:strVal val="#ppt_y"/>
                                          </p:val>
                                        </p:tav>
                                      </p:tavLst>
                                    </p:anim>
                                    <p:animEffect transition="in" filter="wipe(up)">
                                      <p:cBhvr>
                                        <p:cTn id="68" dur="500"/>
                                        <p:tgtEl>
                                          <p:spTgt spid="10"/>
                                        </p:tgtEl>
                                      </p:cBhvr>
                                    </p:animEffect>
                                  </p:childTnLst>
                                </p:cTn>
                              </p:par>
                              <p:par>
                                <p:cTn id="69" presetID="12" presetClass="entr" presetSubtype="4"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tgtEl>
                                          <p:spTgt spid="3"/>
                                        </p:tgtEl>
                                        <p:attrNameLst>
                                          <p:attrName>ppt_y</p:attrName>
                                        </p:attrNameLst>
                                      </p:cBhvr>
                                      <p:tavLst>
                                        <p:tav tm="0">
                                          <p:val>
                                            <p:strVal val="#ppt_y+#ppt_h*1.125000"/>
                                          </p:val>
                                        </p:tav>
                                        <p:tav tm="100000">
                                          <p:val>
                                            <p:strVal val="#ppt_y"/>
                                          </p:val>
                                        </p:tav>
                                      </p:tavLst>
                                    </p:anim>
                                    <p:animEffect transition="in" filter="wipe(up)">
                                      <p:cBhvr>
                                        <p:cTn id="72" dur="500"/>
                                        <p:tgtEl>
                                          <p:spTgt spid="3"/>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p:tgtEl>
                                          <p:spTgt spid="30"/>
                                        </p:tgtEl>
                                        <p:attrNameLst>
                                          <p:attrName>ppt_y</p:attrName>
                                        </p:attrNameLst>
                                      </p:cBhvr>
                                      <p:tavLst>
                                        <p:tav tm="0">
                                          <p:val>
                                            <p:strVal val="#ppt_y+#ppt_h*1.125000"/>
                                          </p:val>
                                        </p:tav>
                                        <p:tav tm="100000">
                                          <p:val>
                                            <p:strVal val="#ppt_y"/>
                                          </p:val>
                                        </p:tav>
                                      </p:tavLst>
                                    </p:anim>
                                    <p:animEffect transition="in" filter="wipe(up)">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ppt_y</p:attrName>
                                        </p:attrNameLst>
                                      </p:cBhvr>
                                      <p:tavLst>
                                        <p:tav tm="0">
                                          <p:val>
                                            <p:strVal val="#ppt_y+#ppt_h*1.125000"/>
                                          </p:val>
                                        </p:tav>
                                        <p:tav tm="100000">
                                          <p:val>
                                            <p:strVal val="#ppt_y"/>
                                          </p:val>
                                        </p:tav>
                                      </p:tavLst>
                                    </p:anim>
                                    <p:animEffect transition="in" filter="wipe(up)">
                                      <p:cBhvr>
                                        <p:cTn id="82" dur="500"/>
                                        <p:tgtEl>
                                          <p:spTgt spid="24"/>
                                        </p:tgtEl>
                                      </p:cBhvr>
                                    </p:animEffect>
                                  </p:childTnLst>
                                </p:cTn>
                              </p:par>
                              <p:par>
                                <p:cTn id="83" presetID="1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ppt_y</p:attrName>
                                        </p:attrNameLst>
                                      </p:cBhvr>
                                      <p:tavLst>
                                        <p:tav tm="0">
                                          <p:val>
                                            <p:strVal val="#ppt_y+#ppt_h*1.125000"/>
                                          </p:val>
                                        </p:tav>
                                        <p:tav tm="100000">
                                          <p:val>
                                            <p:strVal val="#ppt_y"/>
                                          </p:val>
                                        </p:tav>
                                      </p:tavLst>
                                    </p:anim>
                                    <p:animEffect transition="in" filter="wipe(up)">
                                      <p:cBhvr>
                                        <p:cTn id="86" dur="500"/>
                                        <p:tgtEl>
                                          <p:spTgt spid="22"/>
                                        </p:tgtEl>
                                      </p:cBhvr>
                                    </p:animEffect>
                                  </p:childTnLst>
                                </p:cTn>
                              </p:par>
                              <p:par>
                                <p:cTn id="87" presetID="12" presetClass="entr" presetSubtype="4"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p:tgtEl>
                                          <p:spTgt spid="25"/>
                                        </p:tgtEl>
                                        <p:attrNameLst>
                                          <p:attrName>ppt_y</p:attrName>
                                        </p:attrNameLst>
                                      </p:cBhvr>
                                      <p:tavLst>
                                        <p:tav tm="0">
                                          <p:val>
                                            <p:strVal val="#ppt_y+#ppt_h*1.125000"/>
                                          </p:val>
                                        </p:tav>
                                        <p:tav tm="100000">
                                          <p:val>
                                            <p:strVal val="#ppt_y"/>
                                          </p:val>
                                        </p:tav>
                                      </p:tavLst>
                                    </p:anim>
                                    <p:animEffect transition="in" filter="wipe(up)">
                                      <p:cBhvr>
                                        <p:cTn id="90" dur="500"/>
                                        <p:tgtEl>
                                          <p:spTgt spid="25"/>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p:tgtEl>
                                          <p:spTgt spid="31"/>
                                        </p:tgtEl>
                                        <p:attrNameLst>
                                          <p:attrName>ppt_y</p:attrName>
                                        </p:attrNameLst>
                                      </p:cBhvr>
                                      <p:tavLst>
                                        <p:tav tm="0">
                                          <p:val>
                                            <p:strVal val="#ppt_y+#ppt_h*1.125000"/>
                                          </p:val>
                                        </p:tav>
                                        <p:tav tm="100000">
                                          <p:val>
                                            <p:strVal val="#ppt_y"/>
                                          </p:val>
                                        </p:tav>
                                      </p:tavLst>
                                    </p:anim>
                                    <p:animEffect transition="in" filter="wipe(up)">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p:tgtEl>
                                          <p:spTgt spid="20"/>
                                        </p:tgtEl>
                                        <p:attrNameLst>
                                          <p:attrName>ppt_y</p:attrName>
                                        </p:attrNameLst>
                                      </p:cBhvr>
                                      <p:tavLst>
                                        <p:tav tm="0">
                                          <p:val>
                                            <p:strVal val="#ppt_y+#ppt_h*1.125000"/>
                                          </p:val>
                                        </p:tav>
                                        <p:tav tm="100000">
                                          <p:val>
                                            <p:strVal val="#ppt_y"/>
                                          </p:val>
                                        </p:tav>
                                      </p:tavLst>
                                    </p:anim>
                                    <p:animEffect transition="in" filter="wipe(up)">
                                      <p:cBhvr>
                                        <p:cTn id="100" dur="500"/>
                                        <p:tgtEl>
                                          <p:spTgt spid="20"/>
                                        </p:tgtEl>
                                      </p:cBhvr>
                                    </p:animEffect>
                                  </p:childTnLst>
                                </p:cTn>
                              </p:par>
                              <p:par>
                                <p:cTn id="101" presetID="12" presetClass="entr" presetSubtype="4"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additive="base">
                                        <p:cTn id="103" dur="500"/>
                                        <p:tgtEl>
                                          <p:spTgt spid="11"/>
                                        </p:tgtEl>
                                        <p:attrNameLst>
                                          <p:attrName>ppt_y</p:attrName>
                                        </p:attrNameLst>
                                      </p:cBhvr>
                                      <p:tavLst>
                                        <p:tav tm="0">
                                          <p:val>
                                            <p:strVal val="#ppt_y+#ppt_h*1.125000"/>
                                          </p:val>
                                        </p:tav>
                                        <p:tav tm="100000">
                                          <p:val>
                                            <p:strVal val="#ppt_y"/>
                                          </p:val>
                                        </p:tav>
                                      </p:tavLst>
                                    </p:anim>
                                    <p:animEffect transition="in" filter="wipe(up)">
                                      <p:cBhvr>
                                        <p:cTn id="104" dur="500"/>
                                        <p:tgtEl>
                                          <p:spTgt spid="11"/>
                                        </p:tgtEl>
                                      </p:cBhvr>
                                    </p:animEffect>
                                  </p:childTnLst>
                                </p:cTn>
                              </p:par>
                              <p:par>
                                <p:cTn id="105" presetID="12" presetClass="entr" presetSubtype="4"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p:tgtEl>
                                          <p:spTgt spid="14"/>
                                        </p:tgtEl>
                                        <p:attrNameLst>
                                          <p:attrName>ppt_y</p:attrName>
                                        </p:attrNameLst>
                                      </p:cBhvr>
                                      <p:tavLst>
                                        <p:tav tm="0">
                                          <p:val>
                                            <p:strVal val="#ppt_y+#ppt_h*1.125000"/>
                                          </p:val>
                                        </p:tav>
                                        <p:tav tm="100000">
                                          <p:val>
                                            <p:strVal val="#ppt_y"/>
                                          </p:val>
                                        </p:tav>
                                      </p:tavLst>
                                    </p:anim>
                                    <p:animEffect transition="in" filter="wipe(up)">
                                      <p:cBhvr>
                                        <p:cTn id="108" dur="500"/>
                                        <p:tgtEl>
                                          <p:spTgt spid="14"/>
                                        </p:tgtEl>
                                      </p:cBhvr>
                                    </p:animEffect>
                                  </p:childTnLst>
                                </p:cTn>
                              </p:par>
                              <p:par>
                                <p:cTn id="109" presetID="12" presetClass="entr" presetSubtype="4"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p:tgtEl>
                                          <p:spTgt spid="5"/>
                                        </p:tgtEl>
                                        <p:attrNameLst>
                                          <p:attrName>ppt_y</p:attrName>
                                        </p:attrNameLst>
                                      </p:cBhvr>
                                      <p:tavLst>
                                        <p:tav tm="0">
                                          <p:val>
                                            <p:strVal val="#ppt_y+#ppt_h*1.125000"/>
                                          </p:val>
                                        </p:tav>
                                        <p:tav tm="100000">
                                          <p:val>
                                            <p:strVal val="#ppt_y"/>
                                          </p:val>
                                        </p:tav>
                                      </p:tavLst>
                                    </p:anim>
                                    <p:animEffect transition="in" filter="wipe(up)">
                                      <p:cBhvr>
                                        <p:cTn id="112" dur="500"/>
                                        <p:tgtEl>
                                          <p:spTgt spid="5"/>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p:tgtEl>
                                          <p:spTgt spid="32"/>
                                        </p:tgtEl>
                                        <p:attrNameLst>
                                          <p:attrName>ppt_y</p:attrName>
                                        </p:attrNameLst>
                                      </p:cBhvr>
                                      <p:tavLst>
                                        <p:tav tm="0">
                                          <p:val>
                                            <p:strVal val="#ppt_y+#ppt_h*1.125000"/>
                                          </p:val>
                                        </p:tav>
                                        <p:tav tm="100000">
                                          <p:val>
                                            <p:strVal val="#ppt_y"/>
                                          </p:val>
                                        </p:tav>
                                      </p:tavLst>
                                    </p:anim>
                                    <p:animEffect transition="in" filter="wipe(up)">
                                      <p:cBhvr>
                                        <p:cTn id="1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6" grpId="0" animBg="1"/>
      <p:bldP spid="17" grpId="0"/>
      <p:bldP spid="18" grpId="0"/>
      <p:bldP spid="20" grpId="0"/>
      <p:bldP spid="9" grpId="0"/>
      <p:bldP spid="24" grpId="0"/>
      <p:bldP spid="26" grpId="0" animBg="1"/>
      <p:bldP spid="27" grpId="0" animBg="1"/>
      <p:bldP spid="28"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71812" cy="400110"/>
          </a:xfrm>
          <a:prstGeom prst="rect">
            <a:avLst/>
          </a:prstGeom>
          <a:noFill/>
        </p:spPr>
        <p:txBody>
          <a:bodyPr wrap="none" rtlCol="0">
            <a:spAutoFit/>
          </a:bodyPr>
          <a:lstStyle/>
          <a:p>
            <a:r>
              <a:rPr lang="en-US" sz="2000" b="1" dirty="0"/>
              <a:t>1</a:t>
            </a:r>
            <a:r>
              <a:rPr lang="en-US" sz="2000" b="1" dirty="0" smtClean="0"/>
              <a:t>. </a:t>
            </a:r>
            <a:r>
              <a:rPr lang="en-US" sz="2000" b="1" dirty="0" smtClean="0"/>
              <a:t>	Scrape </a:t>
            </a:r>
            <a:r>
              <a:rPr lang="en-US" sz="2000" dirty="0" smtClean="0"/>
              <a:t>news articles</a:t>
            </a:r>
          </a:p>
        </p:txBody>
      </p:sp>
      <p:sp>
        <p:nvSpPr>
          <p:cNvPr id="10" name="Ingekeepte pijl rechts 9"/>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 </a:t>
            </a:r>
            <a:r>
              <a:rPr lang="en-US" dirty="0" smtClean="0"/>
              <a:t>news article</a:t>
            </a:r>
            <a:endParaRPr lang="en-US" b="1" dirty="0"/>
          </a:p>
        </p:txBody>
      </p:sp>
      <p:sp>
        <p:nvSpPr>
          <p:cNvPr id="13" name="Ingekeepte pijl rechts 12"/>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article</a:t>
            </a:r>
            <a:endParaRPr lang="en-US" b="1" dirty="0"/>
          </a:p>
        </p:txBody>
      </p:sp>
      <p:pic>
        <p:nvPicPr>
          <p:cNvPr id="18" name="Afbeelding 17"/>
          <p:cNvPicPr>
            <a:picLocks noChangeAspect="1"/>
          </p:cNvPicPr>
          <p:nvPr/>
        </p:nvPicPr>
        <p:blipFill>
          <a:blip r:embed="rId2"/>
          <a:stretch>
            <a:fillRect/>
          </a:stretch>
        </p:blipFill>
        <p:spPr>
          <a:xfrm>
            <a:off x="7865629" y="3839130"/>
            <a:ext cx="1171222" cy="1171222"/>
          </a:xfrm>
          <a:prstGeom prst="rect">
            <a:avLst/>
          </a:prstGeom>
        </p:spPr>
      </p:pic>
      <p:pic>
        <p:nvPicPr>
          <p:cNvPr id="19" name="Afbeelding 18"/>
          <p:cNvPicPr>
            <a:picLocks noChangeAspect="1"/>
          </p:cNvPicPr>
          <p:nvPr/>
        </p:nvPicPr>
        <p:blipFill>
          <a:blip r:embed="rId3"/>
          <a:stretch>
            <a:fillRect/>
          </a:stretch>
        </p:blipFill>
        <p:spPr>
          <a:xfrm>
            <a:off x="253796" y="2955496"/>
            <a:ext cx="1030111" cy="1030111"/>
          </a:xfrm>
          <a:prstGeom prst="rect">
            <a:avLst/>
          </a:prstGeom>
        </p:spPr>
      </p:pic>
      <p:pic>
        <p:nvPicPr>
          <p:cNvPr id="9" name="Afbeelding 8"/>
          <p:cNvPicPr>
            <a:picLocks noChangeAspect="1"/>
          </p:cNvPicPr>
          <p:nvPr/>
        </p:nvPicPr>
        <p:blipFill>
          <a:blip r:embed="rId4"/>
          <a:stretch>
            <a:fillRect/>
          </a:stretch>
        </p:blipFill>
        <p:spPr>
          <a:xfrm>
            <a:off x="4029828" y="3156402"/>
            <a:ext cx="1432726" cy="748290"/>
          </a:xfrm>
          <a:prstGeom prst="rect">
            <a:avLst/>
          </a:prstGeom>
        </p:spPr>
      </p:pic>
      <p:grpSp>
        <p:nvGrpSpPr>
          <p:cNvPr id="11" name="Groeperen 10"/>
          <p:cNvGrpSpPr/>
          <p:nvPr/>
        </p:nvGrpSpPr>
        <p:grpSpPr>
          <a:xfrm>
            <a:off x="7688020" y="253767"/>
            <a:ext cx="1133291" cy="902946"/>
            <a:chOff x="1829851" y="1219199"/>
            <a:chExt cx="1691952" cy="1625600"/>
          </a:xfrm>
        </p:grpSpPr>
        <p:sp>
          <p:nvSpPr>
            <p:cNvPr id="12" name="Afgeronde rechthoek 11"/>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4"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99114" cy="400110"/>
          </a:xfrm>
          <a:prstGeom prst="rect">
            <a:avLst/>
          </a:prstGeom>
          <a:noFill/>
        </p:spPr>
        <p:txBody>
          <a:bodyPr wrap="none" rtlCol="0">
            <a:spAutoFit/>
          </a:bodyPr>
          <a:lstStyle/>
          <a:p>
            <a:r>
              <a:rPr lang="en-US" sz="2000" b="1" dirty="0" smtClean="0"/>
              <a:t>2. 	Request </a:t>
            </a:r>
            <a:r>
              <a:rPr lang="en-US" sz="2000" dirty="0" smtClean="0"/>
              <a:t>explanation</a:t>
            </a:r>
          </a:p>
        </p:txBody>
      </p:sp>
      <p:sp>
        <p:nvSpPr>
          <p:cNvPr id="9" name="Ingekeepte pijl rechts 8"/>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 </a:t>
            </a:r>
            <a:r>
              <a:rPr lang="en-US" dirty="0"/>
              <a:t>explanation</a:t>
            </a:r>
            <a:endParaRPr lang="en-US" b="1" dirty="0"/>
          </a:p>
        </p:txBody>
      </p:sp>
      <p:pic>
        <p:nvPicPr>
          <p:cNvPr id="10" name="Afbeelding 9"/>
          <p:cNvPicPr>
            <a:picLocks noChangeAspect="1"/>
          </p:cNvPicPr>
          <p:nvPr/>
        </p:nvPicPr>
        <p:blipFill>
          <a:blip r:embed="rId2"/>
          <a:stretch>
            <a:fillRect/>
          </a:stretch>
        </p:blipFill>
        <p:spPr>
          <a:xfrm>
            <a:off x="3892089" y="3063095"/>
            <a:ext cx="1379013" cy="922512"/>
          </a:xfrm>
          <a:prstGeom prst="rect">
            <a:avLst/>
          </a:prstGeom>
        </p:spPr>
      </p:pic>
      <p:sp>
        <p:nvSpPr>
          <p:cNvPr id="11" name="Ingekeepte pijl rechts 10"/>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a:t>r</a:t>
            </a:r>
            <a:r>
              <a:rPr lang="en-US" dirty="0" smtClean="0"/>
              <a:t>equest</a:t>
            </a:r>
            <a:endParaRPr lang="en-US" b="1" dirty="0"/>
          </a:p>
        </p:txBody>
      </p:sp>
      <p:pic>
        <p:nvPicPr>
          <p:cNvPr id="13" name="Afbeelding 12"/>
          <p:cNvPicPr>
            <a:picLocks noChangeAspect="1"/>
          </p:cNvPicPr>
          <p:nvPr/>
        </p:nvPicPr>
        <p:blipFill>
          <a:blip r:embed="rId3"/>
          <a:stretch>
            <a:fillRect/>
          </a:stretch>
        </p:blipFill>
        <p:spPr>
          <a:xfrm>
            <a:off x="7797847" y="4197986"/>
            <a:ext cx="1171222" cy="1171222"/>
          </a:xfrm>
          <a:prstGeom prst="rect">
            <a:avLst/>
          </a:prstGeom>
        </p:spPr>
      </p:pic>
      <p:pic>
        <p:nvPicPr>
          <p:cNvPr id="15" name="Afbeelding 14" descr="brains.png"/>
          <p:cNvPicPr>
            <a:picLocks noChangeAspect="1"/>
          </p:cNvPicPr>
          <p:nvPr/>
        </p:nvPicPr>
        <p:blipFill rotWithShape="1">
          <a:blip r:embed="rId4">
            <a:extLst>
              <a:ext uri="{28A0092B-C50C-407E-A947-70E740481C1C}">
                <a14:useLocalDpi xmlns:a14="http://schemas.microsoft.com/office/drawing/2010/main" val="0"/>
              </a:ext>
            </a:extLst>
          </a:blip>
          <a:srcRect r="33116"/>
          <a:stretch/>
        </p:blipFill>
        <p:spPr>
          <a:xfrm>
            <a:off x="-95587" y="2739142"/>
            <a:ext cx="1488738" cy="1246465"/>
          </a:xfrm>
          <a:prstGeom prst="rect">
            <a:avLst/>
          </a:prstGeom>
        </p:spPr>
      </p:pic>
      <p:pic>
        <p:nvPicPr>
          <p:cNvPr id="14" name="Afbeelding 13"/>
          <p:cNvPicPr>
            <a:picLocks noChangeAspect="1"/>
          </p:cNvPicPr>
          <p:nvPr/>
        </p:nvPicPr>
        <p:blipFill>
          <a:blip r:embed="rId5"/>
          <a:stretch>
            <a:fillRect/>
          </a:stretch>
        </p:blipFill>
        <p:spPr>
          <a:xfrm>
            <a:off x="7865629" y="3677194"/>
            <a:ext cx="997143" cy="520792"/>
          </a:xfrm>
          <a:prstGeom prst="rect">
            <a:avLst/>
          </a:prstGeom>
        </p:spPr>
      </p:pic>
      <p:grpSp>
        <p:nvGrpSpPr>
          <p:cNvPr id="12" name="Groeperen 11"/>
          <p:cNvGrpSpPr/>
          <p:nvPr/>
        </p:nvGrpSpPr>
        <p:grpSpPr>
          <a:xfrm>
            <a:off x="7688020" y="253767"/>
            <a:ext cx="1133291" cy="902946"/>
            <a:chOff x="1829851" y="1219199"/>
            <a:chExt cx="1691952" cy="1625600"/>
          </a:xfrm>
        </p:grpSpPr>
        <p:sp>
          <p:nvSpPr>
            <p:cNvPr id="16" name="Afgeronde rechthoek 15"/>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7"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spTree>
    <p:extLst>
      <p:ext uri="{BB962C8B-B14F-4D97-AF65-F5344CB8AC3E}">
        <p14:creationId xmlns:p14="http://schemas.microsoft.com/office/powerpoint/2010/main" val="3670554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41123" y="1247131"/>
            <a:ext cx="3895042" cy="400110"/>
          </a:xfrm>
          <a:prstGeom prst="rect">
            <a:avLst/>
          </a:prstGeom>
          <a:noFill/>
        </p:spPr>
        <p:txBody>
          <a:bodyPr wrap="none" rtlCol="0">
            <a:spAutoFit/>
          </a:bodyPr>
          <a:lstStyle/>
          <a:p>
            <a:r>
              <a:rPr lang="en-US" sz="2000" b="1" dirty="0"/>
              <a:t>3</a:t>
            </a:r>
            <a:r>
              <a:rPr lang="en-US" sz="2000" b="1" dirty="0" smtClean="0"/>
              <a:t>. 	Provide </a:t>
            </a:r>
            <a:r>
              <a:rPr lang="en-US" sz="2000" dirty="0" smtClean="0"/>
              <a:t>explanation - </a:t>
            </a:r>
            <a:r>
              <a:rPr lang="en-US" sz="2000" b="1" dirty="0" smtClean="0">
                <a:solidFill>
                  <a:srgbClr val="0000FF"/>
                </a:solidFill>
              </a:rPr>
              <a:t>manually</a:t>
            </a:r>
          </a:p>
        </p:txBody>
      </p:sp>
      <p:sp>
        <p:nvSpPr>
          <p:cNvPr id="12" name="Ingekeepte pijl rechts 11"/>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7" y="1964379"/>
            <a:ext cx="2225830" cy="1246465"/>
          </a:xfrm>
          <a:prstGeom prst="rect">
            <a:avLst/>
          </a:prstGeom>
        </p:spPr>
      </p:pic>
      <p:sp>
        <p:nvSpPr>
          <p:cNvPr id="14" name="Ingekeepte pijl rechts 13"/>
          <p:cNvSpPr/>
          <p:nvPr/>
        </p:nvSpPr>
        <p:spPr>
          <a:xfrm>
            <a:off x="1365840" y="25281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64778" y="2434809"/>
            <a:ext cx="1379013" cy="922512"/>
          </a:xfrm>
          <a:prstGeom prst="rect">
            <a:avLst/>
          </a:prstGeom>
        </p:spPr>
      </p:pic>
      <p:sp>
        <p:nvSpPr>
          <p:cNvPr id="16" name="Ingekeepte pijl rechts 15"/>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17" name="Afbeelding 16"/>
          <p:cNvPicPr>
            <a:picLocks noChangeAspect="1"/>
          </p:cNvPicPr>
          <p:nvPr/>
        </p:nvPicPr>
        <p:blipFill>
          <a:blip r:embed="rId4"/>
          <a:stretch>
            <a:fillRect/>
          </a:stretch>
        </p:blipFill>
        <p:spPr>
          <a:xfrm>
            <a:off x="7974155" y="3357321"/>
            <a:ext cx="888585" cy="888585"/>
          </a:xfrm>
          <a:prstGeom prst="rect">
            <a:avLst/>
          </a:prstGeom>
        </p:spPr>
      </p:pic>
      <p:pic>
        <p:nvPicPr>
          <p:cNvPr id="19" name="Afbeelding 18"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2630" y="4455647"/>
            <a:ext cx="596434" cy="584852"/>
          </a:xfrm>
          <a:prstGeom prst="rect">
            <a:avLst/>
          </a:prstGeom>
        </p:spPr>
      </p:pic>
      <p:pic>
        <p:nvPicPr>
          <p:cNvPr id="21" name="Afbeelding 20"/>
          <p:cNvPicPr>
            <a:picLocks noChangeAspect="1"/>
          </p:cNvPicPr>
          <p:nvPr/>
        </p:nvPicPr>
        <p:blipFill>
          <a:blip r:embed="rId6"/>
          <a:stretch>
            <a:fillRect/>
          </a:stretch>
        </p:blipFill>
        <p:spPr>
          <a:xfrm>
            <a:off x="4459063" y="5040499"/>
            <a:ext cx="905838" cy="640032"/>
          </a:xfrm>
          <a:prstGeom prst="rect">
            <a:avLst/>
          </a:prstGeom>
        </p:spPr>
      </p:pic>
      <p:pic>
        <p:nvPicPr>
          <p:cNvPr id="23" name="Afbeelding 22" descr="bozz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165" y="5506462"/>
            <a:ext cx="1169366" cy="877025"/>
          </a:xfrm>
          <a:prstGeom prst="rect">
            <a:avLst/>
          </a:prstGeom>
        </p:spPr>
      </p:pic>
      <p:sp>
        <p:nvSpPr>
          <p:cNvPr id="24" name="Ingekeepte pijl rechts 23"/>
          <p:cNvSpPr/>
          <p:nvPr/>
        </p:nvSpPr>
        <p:spPr>
          <a:xfrm rot="1322150" flipH="1">
            <a:off x="894176" y="3747584"/>
            <a:ext cx="3576877"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Relevant </a:t>
            </a:r>
            <a:r>
              <a:rPr lang="en-US" dirty="0" smtClean="0"/>
              <a:t>articles</a:t>
            </a:r>
            <a:endParaRPr lang="en-US" b="1" dirty="0"/>
          </a:p>
        </p:txBody>
      </p:sp>
      <p:pic>
        <p:nvPicPr>
          <p:cNvPr id="18" name="Afbeelding 17"/>
          <p:cNvPicPr>
            <a:picLocks noChangeAspect="1"/>
          </p:cNvPicPr>
          <p:nvPr/>
        </p:nvPicPr>
        <p:blipFill>
          <a:blip r:embed="rId8"/>
          <a:stretch>
            <a:fillRect/>
          </a:stretch>
        </p:blipFill>
        <p:spPr>
          <a:xfrm>
            <a:off x="7865597" y="2701207"/>
            <a:ext cx="997143" cy="520792"/>
          </a:xfrm>
          <a:prstGeom prst="rect">
            <a:avLst/>
          </a:prstGeom>
        </p:spPr>
      </p:pic>
      <p:sp>
        <p:nvSpPr>
          <p:cNvPr id="20" name="Ingekeepte pijl rechts 19"/>
          <p:cNvSpPr/>
          <p:nvPr/>
        </p:nvSpPr>
        <p:spPr>
          <a:xfrm rot="20306234" flipH="1">
            <a:off x="5406663" y="4477344"/>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grpSp>
        <p:nvGrpSpPr>
          <p:cNvPr id="22" name="Groeperen 21"/>
          <p:cNvGrpSpPr/>
          <p:nvPr/>
        </p:nvGrpSpPr>
        <p:grpSpPr>
          <a:xfrm>
            <a:off x="7688020" y="253767"/>
            <a:ext cx="1133291" cy="902946"/>
            <a:chOff x="1829851" y="1219199"/>
            <a:chExt cx="1691952" cy="1625600"/>
          </a:xfrm>
        </p:grpSpPr>
        <p:sp>
          <p:nvSpPr>
            <p:cNvPr id="25" name="Afgeronde rechthoek 24"/>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6"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4"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5775940" cy="400110"/>
          </a:xfrm>
          <a:prstGeom prst="rect">
            <a:avLst/>
          </a:prstGeom>
          <a:noFill/>
        </p:spPr>
        <p:txBody>
          <a:bodyPr wrap="none" rtlCol="0">
            <a:spAutoFit/>
          </a:bodyPr>
          <a:lstStyle/>
          <a:p>
            <a:r>
              <a:rPr lang="en-US" sz="2000" b="1" dirty="0" smtClean="0"/>
              <a:t>4. 	Semantically </a:t>
            </a:r>
            <a:r>
              <a:rPr lang="en-US" sz="2000" dirty="0" smtClean="0"/>
              <a:t>retrieve explanation - </a:t>
            </a:r>
            <a:r>
              <a:rPr lang="en-US" sz="2000" b="1" dirty="0" smtClean="0">
                <a:solidFill>
                  <a:srgbClr val="008000"/>
                </a:solidFill>
              </a:rPr>
              <a:t>automatically</a:t>
            </a:r>
          </a:p>
        </p:txBody>
      </p:sp>
      <p:sp>
        <p:nvSpPr>
          <p:cNvPr id="24" name="Ingekeepte pijl rechts 23"/>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7" name="Afbeelding 26"/>
          <p:cNvPicPr>
            <a:picLocks noChangeAspect="1"/>
          </p:cNvPicPr>
          <p:nvPr/>
        </p:nvPicPr>
        <p:blipFill>
          <a:blip r:embed="rId2"/>
          <a:stretch>
            <a:fillRect/>
          </a:stretch>
        </p:blipFill>
        <p:spPr>
          <a:xfrm>
            <a:off x="3864778" y="2896065"/>
            <a:ext cx="1379013" cy="922512"/>
          </a:xfrm>
          <a:prstGeom prst="rect">
            <a:avLst/>
          </a:prstGeom>
        </p:spPr>
      </p:pic>
      <p:sp>
        <p:nvSpPr>
          <p:cNvPr id="28" name="Ingekeepte pijl rechts 27"/>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29" name="Afbeelding 28"/>
          <p:cNvPicPr>
            <a:picLocks noChangeAspect="1"/>
          </p:cNvPicPr>
          <p:nvPr/>
        </p:nvPicPr>
        <p:blipFill>
          <a:blip r:embed="rId3"/>
          <a:stretch>
            <a:fillRect/>
          </a:stretch>
        </p:blipFill>
        <p:spPr>
          <a:xfrm>
            <a:off x="7838318" y="3357321"/>
            <a:ext cx="1171222" cy="1171222"/>
          </a:xfrm>
          <a:prstGeom prst="rect">
            <a:avLst/>
          </a:prstGeom>
        </p:spPr>
      </p:pic>
      <p:pic>
        <p:nvPicPr>
          <p:cNvPr id="30" name="Afbeelding 29"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5" y="4803758"/>
            <a:ext cx="596434" cy="584852"/>
          </a:xfrm>
          <a:prstGeom prst="rect">
            <a:avLst/>
          </a:prstGeom>
        </p:spPr>
      </p:pic>
      <p:pic>
        <p:nvPicPr>
          <p:cNvPr id="31" name="Afbeelding 30"/>
          <p:cNvPicPr>
            <a:picLocks noChangeAspect="1"/>
          </p:cNvPicPr>
          <p:nvPr/>
        </p:nvPicPr>
        <p:blipFill>
          <a:blip r:embed="rId5"/>
          <a:stretch>
            <a:fillRect/>
          </a:stretch>
        </p:blipFill>
        <p:spPr>
          <a:xfrm>
            <a:off x="5244798" y="5388610"/>
            <a:ext cx="905838" cy="640032"/>
          </a:xfrm>
          <a:prstGeom prst="rect">
            <a:avLst/>
          </a:prstGeom>
        </p:spPr>
      </p:pic>
      <p:pic>
        <p:nvPicPr>
          <p:cNvPr id="32" name="Afbeelding 31"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00" y="5854573"/>
            <a:ext cx="1169366" cy="877025"/>
          </a:xfrm>
          <a:prstGeom prst="rect">
            <a:avLst/>
          </a:prstGeom>
        </p:spPr>
      </p:pic>
      <p:sp>
        <p:nvSpPr>
          <p:cNvPr id="33" name="Ingekeepte pijl rechts 32"/>
          <p:cNvSpPr/>
          <p:nvPr/>
        </p:nvSpPr>
        <p:spPr>
          <a:xfrm flipH="1">
            <a:off x="1323701" y="5503500"/>
            <a:ext cx="3797192"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Explanation </a:t>
            </a:r>
            <a:r>
              <a:rPr lang="en-US" dirty="0" smtClean="0"/>
              <a:t>from relevant articles</a:t>
            </a:r>
            <a:endParaRPr lang="en-US" b="1" dirty="0"/>
          </a:p>
        </p:txBody>
      </p:sp>
      <p:pic>
        <p:nvPicPr>
          <p:cNvPr id="34" name="Afbeelding 33" descr="brai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242663"/>
            <a:ext cx="2225830" cy="1246465"/>
          </a:xfrm>
          <a:prstGeom prst="rect">
            <a:avLst/>
          </a:prstGeom>
        </p:spPr>
      </p:pic>
      <p:pic>
        <p:nvPicPr>
          <p:cNvPr id="14" name="Afbeelding 13"/>
          <p:cNvPicPr>
            <a:picLocks noChangeAspect="1"/>
          </p:cNvPicPr>
          <p:nvPr/>
        </p:nvPicPr>
        <p:blipFill>
          <a:blip r:embed="rId8"/>
          <a:stretch>
            <a:fillRect/>
          </a:stretch>
        </p:blipFill>
        <p:spPr>
          <a:xfrm>
            <a:off x="7942538" y="2674593"/>
            <a:ext cx="997143" cy="520792"/>
          </a:xfrm>
          <a:prstGeom prst="rect">
            <a:avLst/>
          </a:prstGeom>
        </p:spPr>
      </p:pic>
      <p:sp>
        <p:nvSpPr>
          <p:cNvPr id="15" name="Ingekeepte pijl rechts 14"/>
          <p:cNvSpPr/>
          <p:nvPr/>
        </p:nvSpPr>
        <p:spPr>
          <a:xfrm rot="19551001" flipH="1">
            <a:off x="5856775" y="5044028"/>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grpSp>
        <p:nvGrpSpPr>
          <p:cNvPr id="16" name="Groeperen 15"/>
          <p:cNvGrpSpPr/>
          <p:nvPr/>
        </p:nvGrpSpPr>
        <p:grpSpPr>
          <a:xfrm>
            <a:off x="7688020" y="253767"/>
            <a:ext cx="1133291" cy="902946"/>
            <a:chOff x="1829851" y="1219199"/>
            <a:chExt cx="1691952" cy="1625600"/>
          </a:xfrm>
        </p:grpSpPr>
        <p:sp>
          <p:nvSpPr>
            <p:cNvPr id="17" name="Afgeronde rechthoek 16"/>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8"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Schermafbeelding 2015-04-01 om 12.27.40.png"/>
          <p:cNvPicPr>
            <a:picLocks noChangeAspect="1"/>
          </p:cNvPicPr>
          <p:nvPr/>
        </p:nvPicPr>
        <p:blipFill rotWithShape="1">
          <a:blip r:embed="rId2">
            <a:extLst>
              <a:ext uri="{28A0092B-C50C-407E-A947-70E740481C1C}">
                <a14:useLocalDpi xmlns:a14="http://schemas.microsoft.com/office/drawing/2010/main" val="0"/>
              </a:ext>
            </a:extLst>
          </a:blip>
          <a:srcRect b="47533"/>
          <a:stretch/>
        </p:blipFill>
        <p:spPr>
          <a:xfrm>
            <a:off x="-1" y="0"/>
            <a:ext cx="9144001" cy="4369457"/>
          </a:xfrm>
          <a:prstGeom prst="rect">
            <a:avLst/>
          </a:prstGeom>
        </p:spPr>
      </p:pic>
      <p:sp>
        <p:nvSpPr>
          <p:cNvPr id="6" name="Tekstvak 5"/>
          <p:cNvSpPr txBox="1"/>
          <p:nvPr/>
        </p:nvSpPr>
        <p:spPr>
          <a:xfrm>
            <a:off x="2002670" y="5572737"/>
            <a:ext cx="6329502" cy="830997"/>
          </a:xfrm>
          <a:prstGeom prst="rect">
            <a:avLst/>
          </a:prstGeom>
          <a:noFill/>
        </p:spPr>
        <p:txBody>
          <a:bodyPr wrap="none" rtlCol="0">
            <a:spAutoFit/>
          </a:bodyPr>
          <a:lstStyle/>
          <a:p>
            <a:r>
              <a:rPr lang="en-US" sz="2800" u="sng" dirty="0" smtClean="0"/>
              <a:t>You</a:t>
            </a:r>
            <a:r>
              <a:rPr lang="en-US" sz="2000" dirty="0" smtClean="0"/>
              <a:t> are reading an online newspaper about a new startup</a:t>
            </a:r>
          </a:p>
          <a:p>
            <a:r>
              <a:rPr lang="en-US" sz="2000" dirty="0" smtClean="0"/>
              <a:t>company that has been bought up by Google. </a:t>
            </a:r>
            <a:endParaRPr lang="en-US" sz="2000" dirty="0"/>
          </a:p>
        </p:txBody>
      </p:sp>
      <p:sp>
        <p:nvSpPr>
          <p:cNvPr id="8" name="Tekstvak 7"/>
          <p:cNvSpPr txBox="1"/>
          <p:nvPr/>
        </p:nvSpPr>
        <p:spPr>
          <a:xfrm>
            <a:off x="2002670" y="4997564"/>
            <a:ext cx="2036059" cy="646331"/>
          </a:xfrm>
          <a:prstGeom prst="rect">
            <a:avLst/>
          </a:prstGeom>
          <a:noFill/>
        </p:spPr>
        <p:txBody>
          <a:bodyPr wrap="none" rtlCol="0">
            <a:spAutoFit/>
          </a:bodyPr>
          <a:lstStyle/>
          <a:p>
            <a:r>
              <a:rPr lang="en-US" sz="3600" dirty="0" smtClean="0">
                <a:solidFill>
                  <a:schemeClr val="tx2"/>
                </a:solidFill>
              </a:rPr>
              <a:t>Imagine…</a:t>
            </a:r>
            <a:endParaRPr lang="en-US" sz="3600" dirty="0">
              <a:solidFill>
                <a:srgbClr val="558ED5"/>
              </a:solidFill>
            </a:endParaRPr>
          </a:p>
        </p:txBody>
      </p:sp>
      <p:sp>
        <p:nvSpPr>
          <p:cNvPr id="9" name="Tekstvak 8"/>
          <p:cNvSpPr txBox="1"/>
          <p:nvPr/>
        </p:nvSpPr>
        <p:spPr>
          <a:xfrm>
            <a:off x="155223" y="4369457"/>
            <a:ext cx="4826000" cy="415498"/>
          </a:xfrm>
          <a:prstGeom prst="rect">
            <a:avLst/>
          </a:prstGeom>
          <a:noFill/>
        </p:spPr>
        <p:txBody>
          <a:bodyPr wrap="square" rtlCol="0">
            <a:spAutoFit/>
          </a:bodyPr>
          <a:lstStyle/>
          <a:p>
            <a:r>
              <a:rPr lang="en-US" sz="1050" dirty="0" smtClean="0">
                <a:hlinkClick r:id="rId3"/>
              </a:rPr>
              <a:t>http://www.bloomberg.com/news/articles/2014-06-21/google-s-nest-buying-security-company-dropcam-for-555-million</a:t>
            </a:r>
            <a:endParaRPr lang="en-US" sz="1050" dirty="0" smtClean="0"/>
          </a:p>
        </p:txBody>
      </p:sp>
    </p:spTree>
    <p:extLst>
      <p:ext uri="{BB962C8B-B14F-4D97-AF65-F5344CB8AC3E}">
        <p14:creationId xmlns:p14="http://schemas.microsoft.com/office/powerpoint/2010/main" val="2662895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08068" cy="400110"/>
          </a:xfrm>
          <a:prstGeom prst="rect">
            <a:avLst/>
          </a:prstGeom>
          <a:noFill/>
        </p:spPr>
        <p:txBody>
          <a:bodyPr wrap="none" rtlCol="0">
            <a:spAutoFit/>
          </a:bodyPr>
          <a:lstStyle/>
          <a:p>
            <a:r>
              <a:rPr lang="en-US" sz="2000" b="1" dirty="0" smtClean="0"/>
              <a:t>5. 	Review </a:t>
            </a:r>
            <a:r>
              <a:rPr lang="en-US" sz="2000" dirty="0" smtClean="0"/>
              <a:t>explanation</a:t>
            </a:r>
          </a:p>
        </p:txBody>
      </p:sp>
      <p:sp>
        <p:nvSpPr>
          <p:cNvPr id="12" name="Ingekeepte pijl rechts 11"/>
          <p:cNvSpPr/>
          <p:nvPr/>
        </p:nvSpPr>
        <p:spPr>
          <a:xfrm flipH="1">
            <a:off x="5093582" y="32753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Show </a:t>
            </a:r>
            <a:r>
              <a:rPr lang="en-US" dirty="0" smtClean="0"/>
              <a:t>explanation </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8" y="2565179"/>
            <a:ext cx="2225830" cy="1246465"/>
          </a:xfrm>
          <a:prstGeom prst="rect">
            <a:avLst/>
          </a:prstGeom>
        </p:spPr>
      </p:pic>
      <p:sp>
        <p:nvSpPr>
          <p:cNvPr id="14" name="Ingekeepte pijl rechts 13"/>
          <p:cNvSpPr/>
          <p:nvPr/>
        </p:nvSpPr>
        <p:spPr>
          <a:xfrm>
            <a:off x="1338529" y="31289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Review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37467" y="3035609"/>
            <a:ext cx="1379013" cy="922512"/>
          </a:xfrm>
          <a:prstGeom prst="rect">
            <a:avLst/>
          </a:prstGeom>
        </p:spPr>
      </p:pic>
      <p:sp>
        <p:nvSpPr>
          <p:cNvPr id="16" name="Ingekeepte pijl rechts 15"/>
          <p:cNvSpPr/>
          <p:nvPr/>
        </p:nvSpPr>
        <p:spPr>
          <a:xfrm>
            <a:off x="5093582" y="4299485"/>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review</a:t>
            </a:r>
            <a:endParaRPr lang="en-US" b="1" dirty="0"/>
          </a:p>
        </p:txBody>
      </p:sp>
      <p:pic>
        <p:nvPicPr>
          <p:cNvPr id="17" name="Afbeelding 16"/>
          <p:cNvPicPr>
            <a:picLocks noChangeAspect="1"/>
          </p:cNvPicPr>
          <p:nvPr/>
        </p:nvPicPr>
        <p:blipFill>
          <a:blip r:embed="rId4"/>
          <a:stretch>
            <a:fillRect/>
          </a:stretch>
        </p:blipFill>
        <p:spPr>
          <a:xfrm>
            <a:off x="7811007" y="3958121"/>
            <a:ext cx="1171222" cy="1171222"/>
          </a:xfrm>
          <a:prstGeom prst="rect">
            <a:avLst/>
          </a:prstGeom>
        </p:spPr>
      </p:pic>
      <p:pic>
        <p:nvPicPr>
          <p:cNvPr id="10" name="Afbeelding 9"/>
          <p:cNvPicPr>
            <a:picLocks noChangeAspect="1"/>
          </p:cNvPicPr>
          <p:nvPr/>
        </p:nvPicPr>
        <p:blipFill>
          <a:blip r:embed="rId5"/>
          <a:stretch>
            <a:fillRect/>
          </a:stretch>
        </p:blipFill>
        <p:spPr>
          <a:xfrm>
            <a:off x="7811007" y="3247782"/>
            <a:ext cx="997143" cy="520792"/>
          </a:xfrm>
          <a:prstGeom prst="rect">
            <a:avLst/>
          </a:prstGeom>
        </p:spPr>
      </p:pic>
      <p:grpSp>
        <p:nvGrpSpPr>
          <p:cNvPr id="11" name="Groeperen 10"/>
          <p:cNvGrpSpPr/>
          <p:nvPr/>
        </p:nvGrpSpPr>
        <p:grpSpPr>
          <a:xfrm>
            <a:off x="7688020" y="253767"/>
            <a:ext cx="1133291" cy="902946"/>
            <a:chOff x="1829851" y="1219199"/>
            <a:chExt cx="1691952" cy="1625600"/>
          </a:xfrm>
        </p:grpSpPr>
        <p:sp>
          <p:nvSpPr>
            <p:cNvPr id="13" name="Afgeronde rechthoek 12"/>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8"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903907" cy="523220"/>
          </a:xfrm>
          <a:prstGeom prst="rect">
            <a:avLst/>
          </a:prstGeom>
          <a:noFill/>
        </p:spPr>
        <p:txBody>
          <a:bodyPr wrap="none" rtlCol="0">
            <a:spAutoFit/>
          </a:bodyPr>
          <a:lstStyle/>
          <a:p>
            <a:r>
              <a:rPr lang="en-US" sz="2800" dirty="0" smtClean="0">
                <a:solidFill>
                  <a:schemeClr val="tx2"/>
                </a:solidFill>
              </a:rPr>
              <a:t>Workflow – Functional overview</a:t>
            </a:r>
            <a:endParaRPr lang="en-US" sz="2800" dirty="0">
              <a:solidFill>
                <a:schemeClr val="tx2"/>
              </a:solidFill>
            </a:endParaRPr>
          </a:p>
        </p:txBody>
      </p:sp>
      <p:pic>
        <p:nvPicPr>
          <p:cNvPr id="20" name="Afbeelding 19"/>
          <p:cNvPicPr>
            <a:picLocks noChangeAspect="1"/>
          </p:cNvPicPr>
          <p:nvPr/>
        </p:nvPicPr>
        <p:blipFill>
          <a:blip r:embed="rId2"/>
          <a:stretch>
            <a:fillRect/>
          </a:stretch>
        </p:blipFill>
        <p:spPr>
          <a:xfrm>
            <a:off x="3515216" y="5114016"/>
            <a:ext cx="1171222" cy="1171222"/>
          </a:xfrm>
          <a:prstGeom prst="rect">
            <a:avLst/>
          </a:prstGeom>
        </p:spPr>
      </p:pic>
      <p:pic>
        <p:nvPicPr>
          <p:cNvPr id="21" name="Afbeelding 20"/>
          <p:cNvPicPr>
            <a:picLocks noChangeAspect="1"/>
          </p:cNvPicPr>
          <p:nvPr/>
        </p:nvPicPr>
        <p:blipFill>
          <a:blip r:embed="rId3"/>
          <a:stretch>
            <a:fillRect/>
          </a:stretch>
        </p:blipFill>
        <p:spPr>
          <a:xfrm>
            <a:off x="454778" y="2113097"/>
            <a:ext cx="1379013" cy="922512"/>
          </a:xfrm>
          <a:prstGeom prst="rect">
            <a:avLst/>
          </a:prstGeom>
        </p:spPr>
      </p:pic>
      <p:pic>
        <p:nvPicPr>
          <p:cNvPr id="22" name="Afbeelding 21"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756" y="2113097"/>
            <a:ext cx="596434" cy="584852"/>
          </a:xfrm>
          <a:prstGeom prst="rect">
            <a:avLst/>
          </a:prstGeom>
        </p:spPr>
      </p:pic>
      <p:pic>
        <p:nvPicPr>
          <p:cNvPr id="23" name="Afbeelding 22"/>
          <p:cNvPicPr>
            <a:picLocks noChangeAspect="1"/>
          </p:cNvPicPr>
          <p:nvPr/>
        </p:nvPicPr>
        <p:blipFill>
          <a:blip r:embed="rId5"/>
          <a:stretch>
            <a:fillRect/>
          </a:stretch>
        </p:blipFill>
        <p:spPr>
          <a:xfrm>
            <a:off x="7380189" y="2697949"/>
            <a:ext cx="905838" cy="640032"/>
          </a:xfrm>
          <a:prstGeom prst="rect">
            <a:avLst/>
          </a:prstGeom>
        </p:spPr>
      </p:pic>
      <p:pic>
        <p:nvPicPr>
          <p:cNvPr id="24" name="Afbeelding 23"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7291" y="3163912"/>
            <a:ext cx="1169366" cy="877025"/>
          </a:xfrm>
          <a:prstGeom prst="rect">
            <a:avLst/>
          </a:prstGeom>
        </p:spPr>
      </p:pic>
      <p:pic>
        <p:nvPicPr>
          <p:cNvPr id="25" name="Afbeelding 24" descr="brains.png"/>
          <p:cNvPicPr>
            <a:picLocks noChangeAspect="1"/>
          </p:cNvPicPr>
          <p:nvPr/>
        </p:nvPicPr>
        <p:blipFill rotWithShape="1">
          <a:blip r:embed="rId7">
            <a:extLst>
              <a:ext uri="{28A0092B-C50C-407E-A947-70E740481C1C}">
                <a14:useLocalDpi xmlns:a14="http://schemas.microsoft.com/office/drawing/2010/main" val="0"/>
              </a:ext>
            </a:extLst>
          </a:blip>
          <a:srcRect r="37481"/>
          <a:stretch/>
        </p:blipFill>
        <p:spPr>
          <a:xfrm>
            <a:off x="3673419" y="1789144"/>
            <a:ext cx="1391557" cy="1246465"/>
          </a:xfrm>
          <a:prstGeom prst="rect">
            <a:avLst/>
          </a:prstGeom>
        </p:spPr>
      </p:pic>
      <p:pic>
        <p:nvPicPr>
          <p:cNvPr id="26" name="Afbeelding 25"/>
          <p:cNvPicPr>
            <a:picLocks noChangeAspect="1"/>
          </p:cNvPicPr>
          <p:nvPr/>
        </p:nvPicPr>
        <p:blipFill>
          <a:blip r:embed="rId8"/>
          <a:stretch>
            <a:fillRect/>
          </a:stretch>
        </p:blipFill>
        <p:spPr>
          <a:xfrm>
            <a:off x="915028" y="5255127"/>
            <a:ext cx="1030111" cy="1030111"/>
          </a:xfrm>
          <a:prstGeom prst="rect">
            <a:avLst/>
          </a:prstGeom>
        </p:spPr>
      </p:pic>
      <p:cxnSp>
        <p:nvCxnSpPr>
          <p:cNvPr id="6" name="Rechte verbindingslijn met pijl 5"/>
          <p:cNvCxnSpPr>
            <a:endCxn id="25" idx="1"/>
          </p:cNvCxnSpPr>
          <p:nvPr/>
        </p:nvCxnSpPr>
        <p:spPr>
          <a:xfrm flipV="1">
            <a:off x="1833791" y="2412377"/>
            <a:ext cx="1839628" cy="1639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a:stCxn id="15" idx="0"/>
            <a:endCxn id="24" idx="1"/>
          </p:cNvCxnSpPr>
          <p:nvPr/>
        </p:nvCxnSpPr>
        <p:spPr>
          <a:xfrm flipV="1">
            <a:off x="7055185" y="3602425"/>
            <a:ext cx="202106" cy="183680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p:cNvCxnSpPr>
            <a:stCxn id="25" idx="3"/>
          </p:cNvCxnSpPr>
          <p:nvPr/>
        </p:nvCxnSpPr>
        <p:spPr>
          <a:xfrm>
            <a:off x="5064976" y="2412377"/>
            <a:ext cx="2010958" cy="4566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Rechte verbindingslijn met pijl 29"/>
          <p:cNvCxnSpPr>
            <a:stCxn id="21" idx="2"/>
            <a:endCxn id="26" idx="0"/>
          </p:cNvCxnSpPr>
          <p:nvPr/>
        </p:nvCxnSpPr>
        <p:spPr>
          <a:xfrm>
            <a:off x="1144285" y="3035609"/>
            <a:ext cx="285799" cy="2219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p:nvPr/>
        </p:nvCxnSpPr>
        <p:spPr>
          <a:xfrm>
            <a:off x="1598889" y="2869076"/>
            <a:ext cx="4957724" cy="25701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Afbeelding 14"/>
          <p:cNvPicPr>
            <a:picLocks noChangeAspect="1"/>
          </p:cNvPicPr>
          <p:nvPr/>
        </p:nvPicPr>
        <p:blipFill>
          <a:blip r:embed="rId9"/>
          <a:stretch>
            <a:fillRect/>
          </a:stretch>
        </p:blipFill>
        <p:spPr>
          <a:xfrm>
            <a:off x="6556613" y="5439231"/>
            <a:ext cx="997143" cy="520792"/>
          </a:xfrm>
          <a:prstGeom prst="rect">
            <a:avLst/>
          </a:prstGeom>
        </p:spPr>
      </p:pic>
      <p:cxnSp>
        <p:nvCxnSpPr>
          <p:cNvPr id="18" name="Rechte verbindingslijn met pijl 17"/>
          <p:cNvCxnSpPr>
            <a:stCxn id="15" idx="1"/>
            <a:endCxn id="20" idx="3"/>
          </p:cNvCxnSpPr>
          <p:nvPr/>
        </p:nvCxnSpPr>
        <p:spPr>
          <a:xfrm flipH="1">
            <a:off x="4686438" y="5699627"/>
            <a:ext cx="187017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17" name="Groeperen 16"/>
          <p:cNvGrpSpPr/>
          <p:nvPr/>
        </p:nvGrpSpPr>
        <p:grpSpPr>
          <a:xfrm>
            <a:off x="7688020" y="253767"/>
            <a:ext cx="1133291" cy="902946"/>
            <a:chOff x="1829851" y="1219199"/>
            <a:chExt cx="1691952" cy="1625600"/>
          </a:xfrm>
        </p:grpSpPr>
        <p:sp>
          <p:nvSpPr>
            <p:cNvPr id="19" name="Afgeronde rechthoek 18"/>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7"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spTree>
    <p:extLst>
      <p:ext uri="{BB962C8B-B14F-4D97-AF65-F5344CB8AC3E}">
        <p14:creationId xmlns:p14="http://schemas.microsoft.com/office/powerpoint/2010/main" val="2024018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275180" cy="523220"/>
          </a:xfrm>
          <a:prstGeom prst="rect">
            <a:avLst/>
          </a:prstGeom>
          <a:noFill/>
        </p:spPr>
        <p:txBody>
          <a:bodyPr wrap="none" rtlCol="0">
            <a:spAutoFit/>
          </a:bodyPr>
          <a:lstStyle/>
          <a:p>
            <a:r>
              <a:rPr lang="en-US" sz="2800" dirty="0" smtClean="0">
                <a:solidFill>
                  <a:schemeClr val="tx2"/>
                </a:solidFill>
              </a:rPr>
              <a:t>Explanation Retrieval</a:t>
            </a:r>
            <a:endParaRPr lang="en-US" sz="2800" dirty="0">
              <a:solidFill>
                <a:srgbClr val="008000"/>
              </a:solidFill>
            </a:endParaRPr>
          </a:p>
        </p:txBody>
      </p:sp>
      <p:sp>
        <p:nvSpPr>
          <p:cNvPr id="12" name="Tekstvak 11"/>
          <p:cNvSpPr txBox="1"/>
          <p:nvPr/>
        </p:nvSpPr>
        <p:spPr>
          <a:xfrm>
            <a:off x="608385" y="1283528"/>
            <a:ext cx="3044423" cy="3170099"/>
          </a:xfrm>
          <a:prstGeom prst="rect">
            <a:avLst/>
          </a:prstGeom>
          <a:noFill/>
        </p:spPr>
        <p:txBody>
          <a:bodyPr wrap="none" rtlCol="0">
            <a:spAutoFit/>
          </a:bodyPr>
          <a:lstStyle/>
          <a:p>
            <a:pPr marL="457200" indent="-457200">
              <a:buFont typeface="+mj-lt"/>
              <a:buAutoNum type="arabicPeriod"/>
            </a:pPr>
            <a:r>
              <a:rPr lang="en-US" sz="2000" dirty="0" smtClean="0"/>
              <a:t>Extraction of requisites</a:t>
            </a:r>
          </a:p>
          <a:p>
            <a:pPr marL="457200" indent="-457200">
              <a:buFont typeface="+mj-lt"/>
              <a:buAutoNum type="arabicPeriod"/>
            </a:pPr>
            <a:endParaRPr lang="en-US" sz="2000" dirty="0" smtClean="0"/>
          </a:p>
          <a:p>
            <a:pPr marL="457200" indent="-457200">
              <a:buFont typeface="+mj-lt"/>
              <a:buAutoNum type="arabicPeriod"/>
            </a:pPr>
            <a:r>
              <a:rPr lang="en-US" sz="2000" dirty="0" smtClean="0"/>
              <a:t>Relevance of terms</a:t>
            </a:r>
          </a:p>
          <a:p>
            <a:pPr marL="457200" indent="-457200">
              <a:buFont typeface="+mj-lt"/>
              <a:buAutoNum type="arabicPeriod"/>
            </a:pPr>
            <a:endParaRPr lang="en-US" sz="2000" dirty="0" smtClean="0"/>
          </a:p>
          <a:p>
            <a:pPr marL="457200" indent="-457200">
              <a:buFont typeface="+mj-lt"/>
              <a:buAutoNum type="arabicPeriod"/>
            </a:pPr>
            <a:r>
              <a:rPr lang="en-US" sz="2000" dirty="0" smtClean="0"/>
              <a:t>SCS Connector</a:t>
            </a:r>
          </a:p>
          <a:p>
            <a:pPr marL="457200" indent="-457200">
              <a:buFont typeface="+mj-lt"/>
              <a:buAutoNum type="arabicPeriod"/>
            </a:pPr>
            <a:endParaRPr lang="en-US" sz="2000" dirty="0" smtClean="0"/>
          </a:p>
          <a:p>
            <a:pPr marL="457200" indent="-457200">
              <a:buFont typeface="+mj-lt"/>
              <a:buAutoNum type="arabicPeriod"/>
            </a:pPr>
            <a:r>
              <a:rPr lang="en-US" sz="2000" dirty="0" smtClean="0"/>
              <a:t>Adding diversity</a:t>
            </a:r>
          </a:p>
          <a:p>
            <a:pPr marL="457200" indent="-457200">
              <a:buFont typeface="+mj-lt"/>
              <a:buAutoNum type="arabicPeriod"/>
            </a:pPr>
            <a:endParaRPr lang="en-US" sz="2000" dirty="0" smtClean="0"/>
          </a:p>
          <a:p>
            <a:pPr marL="457200" indent="-457200">
              <a:buFont typeface="+mj-lt"/>
              <a:buAutoNum type="arabicPeriod"/>
            </a:pPr>
            <a:r>
              <a:rPr lang="en-US" sz="2000" dirty="0" smtClean="0"/>
              <a:t>Ranking results</a:t>
            </a:r>
          </a:p>
          <a:p>
            <a:endParaRPr lang="en-US" sz="2000" dirty="0" smtClean="0"/>
          </a:p>
        </p:txBody>
      </p:sp>
      <p:grpSp>
        <p:nvGrpSpPr>
          <p:cNvPr id="5" name="Groeperen 4"/>
          <p:cNvGrpSpPr/>
          <p:nvPr/>
        </p:nvGrpSpPr>
        <p:grpSpPr>
          <a:xfrm>
            <a:off x="7688020" y="253767"/>
            <a:ext cx="1133291" cy="902946"/>
            <a:chOff x="1829851" y="1219199"/>
            <a:chExt cx="1691952" cy="1625600"/>
          </a:xfrm>
        </p:grpSpPr>
        <p:sp>
          <p:nvSpPr>
            <p:cNvPr id="6" name="Afgeronde rechthoek 5"/>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7"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spTree>
    <p:extLst>
      <p:ext uri="{BB962C8B-B14F-4D97-AF65-F5344CB8AC3E}">
        <p14:creationId xmlns:p14="http://schemas.microsoft.com/office/powerpoint/2010/main" val="6107106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descr="Schermafbeelding 2015-04-03 om 21.4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75" y="4356189"/>
            <a:ext cx="4104454" cy="2278499"/>
          </a:xfrm>
          <a:prstGeom prst="rect">
            <a:avLst/>
          </a:prstGeom>
        </p:spPr>
      </p:pic>
      <p:pic>
        <p:nvPicPr>
          <p:cNvPr id="16" name="Afbeelding 15" descr="Schermafbeelding 2015-04-03 om 21.3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460" y="1458860"/>
            <a:ext cx="4579981" cy="2398479"/>
          </a:xfrm>
          <a:prstGeom prst="rect">
            <a:avLst/>
          </a:prstGeom>
        </p:spPr>
      </p:pic>
      <p:sp>
        <p:nvSpPr>
          <p:cNvPr id="4" name="Tekstvak 3"/>
          <p:cNvSpPr txBox="1"/>
          <p:nvPr/>
        </p:nvSpPr>
        <p:spPr>
          <a:xfrm>
            <a:off x="454778" y="297845"/>
            <a:ext cx="3619701" cy="523220"/>
          </a:xfrm>
          <a:prstGeom prst="rect">
            <a:avLst/>
          </a:prstGeom>
          <a:noFill/>
        </p:spPr>
        <p:txBody>
          <a:bodyPr wrap="none" rtlCol="0">
            <a:spAutoFit/>
          </a:bodyPr>
          <a:lstStyle/>
          <a:p>
            <a:r>
              <a:rPr lang="en-US" sz="2800" dirty="0" smtClean="0">
                <a:solidFill>
                  <a:schemeClr val="tx2"/>
                </a:solidFill>
              </a:rPr>
              <a:t>Extraction of Requisites</a:t>
            </a:r>
            <a:endParaRPr lang="en-US" sz="2800" dirty="0">
              <a:solidFill>
                <a:schemeClr val="tx2"/>
              </a:solidFill>
            </a:endParaRPr>
          </a:p>
        </p:txBody>
      </p:sp>
      <p:sp>
        <p:nvSpPr>
          <p:cNvPr id="7" name="Content Placeholder 2"/>
          <p:cNvSpPr>
            <a:spLocks noGrp="1"/>
          </p:cNvSpPr>
          <p:nvPr>
            <p:ph idx="1"/>
          </p:nvPr>
        </p:nvSpPr>
        <p:spPr>
          <a:xfrm>
            <a:off x="454778" y="1301945"/>
            <a:ext cx="7886700" cy="2220930"/>
          </a:xfrm>
          <a:ln>
            <a:noFill/>
          </a:ln>
        </p:spPr>
        <p:txBody>
          <a:bodyPr>
            <a:noAutofit/>
          </a:bodyPr>
          <a:lstStyle/>
          <a:p>
            <a:r>
              <a:rPr lang="nl-NL" sz="2000" dirty="0" err="1" smtClean="0">
                <a:solidFill>
                  <a:srgbClr val="008000"/>
                </a:solidFill>
              </a:rPr>
              <a:t>Entities</a:t>
            </a:r>
            <a:endParaRPr lang="nl-NL" sz="2000" dirty="0" smtClean="0">
              <a:solidFill>
                <a:srgbClr val="008000"/>
              </a:solidFill>
            </a:endParaRPr>
          </a:p>
          <a:p>
            <a:r>
              <a:rPr lang="nl-NL" sz="2000" dirty="0" err="1" smtClean="0">
                <a:solidFill>
                  <a:srgbClr val="0000FF"/>
                </a:solidFill>
              </a:rPr>
              <a:t>Concepts</a:t>
            </a:r>
            <a:endParaRPr lang="nl-NL" sz="2000" dirty="0" smtClean="0">
              <a:solidFill>
                <a:srgbClr val="0000FF"/>
              </a:solidFill>
            </a:endParaRPr>
          </a:p>
          <a:p>
            <a:r>
              <a:rPr lang="nl-NL" sz="2000" dirty="0" err="1" smtClean="0">
                <a:solidFill>
                  <a:srgbClr val="660066"/>
                </a:solidFill>
              </a:rPr>
              <a:t>Linked</a:t>
            </a:r>
            <a:r>
              <a:rPr lang="nl-NL" sz="2000" dirty="0" smtClean="0">
                <a:solidFill>
                  <a:srgbClr val="660066"/>
                </a:solidFill>
              </a:rPr>
              <a:t> </a:t>
            </a:r>
            <a:r>
              <a:rPr lang="nl-NL" sz="2000" dirty="0" smtClean="0">
                <a:solidFill>
                  <a:srgbClr val="660066"/>
                </a:solidFill>
              </a:rPr>
              <a:t>Data </a:t>
            </a:r>
          </a:p>
          <a:p>
            <a:r>
              <a:rPr lang="nl-NL" sz="2000" dirty="0" err="1" smtClean="0">
                <a:solidFill>
                  <a:srgbClr val="FF6600"/>
                </a:solidFill>
              </a:rPr>
              <a:t>Relevance</a:t>
            </a:r>
            <a:endParaRPr lang="nl-NL" sz="2000" dirty="0"/>
          </a:p>
        </p:txBody>
      </p:sp>
      <p:pic>
        <p:nvPicPr>
          <p:cNvPr id="9" name="Afbeelding 8"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25" y="5673112"/>
            <a:ext cx="882593" cy="865454"/>
          </a:xfrm>
          <a:prstGeom prst="rect">
            <a:avLst/>
          </a:prstGeom>
        </p:spPr>
      </p:pic>
      <p:sp>
        <p:nvSpPr>
          <p:cNvPr id="11" name="Rechthoek 10"/>
          <p:cNvSpPr/>
          <p:nvPr/>
        </p:nvSpPr>
        <p:spPr>
          <a:xfrm>
            <a:off x="4073460" y="1449177"/>
            <a:ext cx="432823" cy="17813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hthoek 11"/>
          <p:cNvSpPr/>
          <p:nvPr/>
        </p:nvSpPr>
        <p:spPr>
          <a:xfrm>
            <a:off x="5069761" y="1467825"/>
            <a:ext cx="554699" cy="159483"/>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hthoek 13"/>
          <p:cNvSpPr/>
          <p:nvPr/>
        </p:nvSpPr>
        <p:spPr>
          <a:xfrm>
            <a:off x="2614795" y="4340966"/>
            <a:ext cx="573527" cy="18876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hthoek 14"/>
          <p:cNvSpPr/>
          <p:nvPr/>
        </p:nvSpPr>
        <p:spPr>
          <a:xfrm>
            <a:off x="624175" y="4356190"/>
            <a:ext cx="719587" cy="154850"/>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hthoek 16"/>
          <p:cNvSpPr/>
          <p:nvPr/>
        </p:nvSpPr>
        <p:spPr>
          <a:xfrm>
            <a:off x="7994445" y="1449174"/>
            <a:ext cx="658996" cy="178135"/>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hthoek 20"/>
          <p:cNvSpPr/>
          <p:nvPr/>
        </p:nvSpPr>
        <p:spPr>
          <a:xfrm>
            <a:off x="3578343" y="4361278"/>
            <a:ext cx="554345" cy="170074"/>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kstvak 21"/>
          <p:cNvSpPr txBox="1"/>
          <p:nvPr/>
        </p:nvSpPr>
        <p:spPr>
          <a:xfrm>
            <a:off x="6622348" y="6332070"/>
            <a:ext cx="732041" cy="307777"/>
          </a:xfrm>
          <a:prstGeom prst="rect">
            <a:avLst/>
          </a:prstGeom>
          <a:noFill/>
        </p:spPr>
        <p:txBody>
          <a:bodyPr wrap="none" rtlCol="0">
            <a:spAutoFit/>
          </a:bodyPr>
          <a:lstStyle/>
          <a:p>
            <a:r>
              <a:rPr lang="en-US" sz="1400" dirty="0" smtClean="0"/>
              <a:t>Source:</a:t>
            </a:r>
            <a:endParaRPr lang="en-US" sz="1400" dirty="0"/>
          </a:p>
        </p:txBody>
      </p:sp>
      <p:grpSp>
        <p:nvGrpSpPr>
          <p:cNvPr id="18" name="Groeperen 17"/>
          <p:cNvGrpSpPr/>
          <p:nvPr/>
        </p:nvGrpSpPr>
        <p:grpSpPr>
          <a:xfrm>
            <a:off x="7688020" y="253767"/>
            <a:ext cx="1133291" cy="902946"/>
            <a:chOff x="1829851" y="1219199"/>
            <a:chExt cx="1691952" cy="1625600"/>
          </a:xfrm>
        </p:grpSpPr>
        <p:sp>
          <p:nvSpPr>
            <p:cNvPr id="20" name="Afgeronde rechthoek 19"/>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3"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spTree>
    <p:extLst>
      <p:ext uri="{BB962C8B-B14F-4D97-AF65-F5344CB8AC3E}">
        <p14:creationId xmlns:p14="http://schemas.microsoft.com/office/powerpoint/2010/main" val="345101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2"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2"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2"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par>
                                <p:cTn id="25" presetID="12" presetClass="entr" presetSubtype="4" fill="hold" grpId="2"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par>
                                <p:cTn id="29" presetID="12" presetClass="entr" presetSubtype="4"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par>
                                <p:cTn id="33" presetID="12" presetClass="entr" presetSubtype="4"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par>
                                <p:cTn id="37" presetID="1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ppt_y</p:attrName>
                                        </p:attrNameLst>
                                      </p:cBhvr>
                                      <p:tavLst>
                                        <p:tav tm="0">
                                          <p:val>
                                            <p:strVal val="#ppt_y+#ppt_h*1.125000"/>
                                          </p:val>
                                        </p:tav>
                                        <p:tav tm="100000">
                                          <p:val>
                                            <p:strVal val="#ppt_y"/>
                                          </p:val>
                                        </p:tav>
                                      </p:tavLst>
                                    </p:anim>
                                    <p:animEffect transition="in" filter="wipe(up)">
                                      <p:cBhvr>
                                        <p:cTn id="40" dur="500"/>
                                        <p:tgtEl>
                                          <p:spTgt spid="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2" animBg="1"/>
      <p:bldP spid="12" grpId="2" animBg="1"/>
      <p:bldP spid="14" grpId="2" animBg="1"/>
      <p:bldP spid="15" grpId="2" animBg="1"/>
      <p:bldP spid="17" grpId="1" animBg="1"/>
      <p:bldP spid="21" grpId="1"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166570814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031"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grpSp>
        <p:nvGrpSpPr>
          <p:cNvPr id="7" name="Groeperen 6"/>
          <p:cNvGrpSpPr/>
          <p:nvPr/>
        </p:nvGrpSpPr>
        <p:grpSpPr>
          <a:xfrm>
            <a:off x="7688020" y="253767"/>
            <a:ext cx="1133291" cy="902946"/>
            <a:chOff x="1829851" y="1219199"/>
            <a:chExt cx="1691952" cy="1625600"/>
          </a:xfrm>
        </p:grpSpPr>
        <p:sp>
          <p:nvSpPr>
            <p:cNvPr id="8" name="Afgeronde rechthoek 7"/>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9"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87304"/>
          <a:stretch/>
        </p:blipFill>
        <p:spPr>
          <a:xfrm>
            <a:off x="396007" y="1794745"/>
            <a:ext cx="8313380" cy="1201099"/>
          </a:xfrm>
          <a:prstGeom prst="rect">
            <a:avLst/>
          </a:prstGeom>
        </p:spPr>
      </p:pic>
    </p:spTree>
    <p:extLst>
      <p:ext uri="{BB962C8B-B14F-4D97-AF65-F5344CB8AC3E}">
        <p14:creationId xmlns:p14="http://schemas.microsoft.com/office/powerpoint/2010/main" val="34524387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044624" cy="523220"/>
          </a:xfrm>
          <a:prstGeom prst="rect">
            <a:avLst/>
          </a:prstGeom>
          <a:noFill/>
        </p:spPr>
        <p:txBody>
          <a:bodyPr wrap="none" rtlCol="0">
            <a:spAutoFit/>
          </a:bodyPr>
          <a:lstStyle/>
          <a:p>
            <a:r>
              <a:rPr lang="en-US" sz="2800" dirty="0" smtClean="0">
                <a:solidFill>
                  <a:schemeClr val="tx2"/>
                </a:solidFill>
              </a:rPr>
              <a:t>Relevance of terms</a:t>
            </a:r>
            <a:endParaRPr lang="en-US" sz="2800" dirty="0">
              <a:solidFill>
                <a:schemeClr val="tx2"/>
              </a:solidFill>
            </a:endParaRPr>
          </a:p>
        </p:txBody>
      </p:sp>
      <p:sp>
        <p:nvSpPr>
          <p:cNvPr id="5"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4"/>
          <p:cNvSpPr txBox="1"/>
          <p:nvPr/>
        </p:nvSpPr>
        <p:spPr>
          <a:xfrm>
            <a:off x="2332559" y="1854322"/>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0,35</a:t>
            </a:r>
            <a:endParaRPr lang="nl-NL" dirty="0"/>
          </a:p>
        </p:txBody>
      </p:sp>
      <p:sp>
        <p:nvSpPr>
          <p:cNvPr id="13" name="TextBox 15"/>
          <p:cNvSpPr txBox="1"/>
          <p:nvPr/>
        </p:nvSpPr>
        <p:spPr>
          <a:xfrm>
            <a:off x="1787235" y="4190123"/>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0,88</a:t>
            </a:r>
            <a:endParaRPr lang="nl-NL" dirty="0"/>
          </a:p>
        </p:txBody>
      </p:sp>
      <p:sp>
        <p:nvSpPr>
          <p:cNvPr id="14" name="TextBox 16"/>
          <p:cNvSpPr txBox="1"/>
          <p:nvPr/>
        </p:nvSpPr>
        <p:spPr>
          <a:xfrm>
            <a:off x="5151292" y="384483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0,11</a:t>
            </a:r>
            <a:endParaRPr lang="nl-NL" dirty="0"/>
          </a:p>
        </p:txBody>
      </p:sp>
      <p:sp>
        <p:nvSpPr>
          <p:cNvPr id="15" name="TextBox 17"/>
          <p:cNvSpPr txBox="1"/>
          <p:nvPr/>
        </p:nvSpPr>
        <p:spPr>
          <a:xfrm>
            <a:off x="6231164" y="2573017"/>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6" name="TextBox 18"/>
          <p:cNvSpPr txBox="1"/>
          <p:nvPr/>
        </p:nvSpPr>
        <p:spPr>
          <a:xfrm>
            <a:off x="7516090" y="465512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0,78</a:t>
            </a:r>
            <a:endParaRPr lang="nl-NL" dirty="0"/>
          </a:p>
        </p:txBody>
      </p:sp>
      <p:sp>
        <p:nvSpPr>
          <p:cNvPr id="17" name="TextBox 19"/>
          <p:cNvSpPr txBox="1"/>
          <p:nvPr/>
        </p:nvSpPr>
        <p:spPr>
          <a:xfrm>
            <a:off x="3879271" y="492073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9" name="Tekstvak 18"/>
          <p:cNvSpPr txBox="1"/>
          <p:nvPr/>
        </p:nvSpPr>
        <p:spPr>
          <a:xfrm>
            <a:off x="823366" y="1193946"/>
            <a:ext cx="3801041" cy="369332"/>
          </a:xfrm>
          <a:prstGeom prst="rect">
            <a:avLst/>
          </a:prstGeom>
          <a:noFill/>
        </p:spPr>
        <p:txBody>
          <a:bodyPr wrap="none" rtlCol="0">
            <a:spAutoFit/>
          </a:bodyPr>
          <a:lstStyle/>
          <a:p>
            <a:r>
              <a:rPr lang="en-US" b="1" dirty="0" smtClean="0"/>
              <a:t>Relevance </a:t>
            </a:r>
            <a:r>
              <a:rPr lang="en-US" dirty="0" smtClean="0"/>
              <a:t>of terms in a specific </a:t>
            </a:r>
            <a:r>
              <a:rPr lang="en-US" b="1" dirty="0" smtClean="0"/>
              <a:t>article</a:t>
            </a:r>
            <a:endParaRPr lang="en-US" b="1" dirty="0"/>
          </a:p>
        </p:txBody>
      </p:sp>
      <p:grpSp>
        <p:nvGrpSpPr>
          <p:cNvPr id="18" name="Groeperen 17"/>
          <p:cNvGrpSpPr/>
          <p:nvPr/>
        </p:nvGrpSpPr>
        <p:grpSpPr>
          <a:xfrm>
            <a:off x="7688020" y="253767"/>
            <a:ext cx="1133291" cy="902946"/>
            <a:chOff x="1829851" y="1219199"/>
            <a:chExt cx="1691952" cy="1625600"/>
          </a:xfrm>
        </p:grpSpPr>
        <p:sp>
          <p:nvSpPr>
            <p:cNvPr id="20" name="Afgeronde rechthoek 19"/>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1"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pic>
        <p:nvPicPr>
          <p:cNvPr id="23" name="Afbeelding 22" descr="formula.pdf"/>
          <p:cNvPicPr>
            <a:picLocks noChangeAspect="1"/>
          </p:cNvPicPr>
          <p:nvPr/>
        </p:nvPicPr>
        <p:blipFill rotWithShape="1">
          <a:blip r:embed="rId2">
            <a:extLst>
              <a:ext uri="{28A0092B-C50C-407E-A947-70E740481C1C}">
                <a14:useLocalDpi xmlns:a14="http://schemas.microsoft.com/office/drawing/2010/main" val="0"/>
              </a:ext>
            </a:extLst>
          </a:blip>
          <a:srcRect l="19823" t="8188" r="68866" b="87304"/>
          <a:stretch/>
        </p:blipFill>
        <p:spPr>
          <a:xfrm>
            <a:off x="3185213" y="5660545"/>
            <a:ext cx="2328741" cy="1201099"/>
          </a:xfrm>
          <a:prstGeom prst="rect">
            <a:avLst/>
          </a:prstGeom>
        </p:spPr>
      </p:pic>
      <p:pic>
        <p:nvPicPr>
          <p:cNvPr id="24" name="Afbeelding 2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25" name="Afbeelding 24" descr="formula.pdf"/>
          <p:cNvPicPr>
            <a:picLocks noChangeAspect="1"/>
          </p:cNvPicPr>
          <p:nvPr/>
        </p:nvPicPr>
        <p:blipFill rotWithShape="1">
          <a:blip r:embed="rId2">
            <a:extLst>
              <a:ext uri="{28A0092B-C50C-407E-A947-70E740481C1C}">
                <a14:useLocalDpi xmlns:a14="http://schemas.microsoft.com/office/drawing/2010/main" val="0"/>
              </a:ext>
            </a:extLst>
          </a:blip>
          <a:srcRect l="31328" t="8188" r="52083" b="87304"/>
          <a:stretch/>
        </p:blipFill>
        <p:spPr>
          <a:xfrm>
            <a:off x="5606724" y="5914577"/>
            <a:ext cx="1855990" cy="652685"/>
          </a:xfrm>
          <a:prstGeom prst="rect">
            <a:avLst/>
          </a:prstGeom>
        </p:spPr>
      </p:pic>
      <p:cxnSp>
        <p:nvCxnSpPr>
          <p:cNvPr id="27" name="Rechte verbindingslijn 26"/>
          <p:cNvCxnSpPr/>
          <p:nvPr/>
        </p:nvCxnSpPr>
        <p:spPr>
          <a:xfrm>
            <a:off x="3185213" y="6614651"/>
            <a:ext cx="232874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Connector 3"/>
          <p:cNvCxnSpPr>
            <a:stCxn id="13" idx="0"/>
          </p:cNvCxnSpPr>
          <p:nvPr/>
        </p:nvCxnSpPr>
        <p:spPr>
          <a:xfrm flipH="1" flipV="1">
            <a:off x="4842164" y="4316126"/>
            <a:ext cx="107372" cy="33900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6"/>
          <p:cNvCxnSpPr/>
          <p:nvPr/>
        </p:nvCxnSpPr>
        <p:spPr>
          <a:xfrm flipV="1">
            <a:off x="5361709" y="3304309"/>
            <a:ext cx="339436" cy="135081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4"/>
          <p:cNvCxnSpPr>
            <a:stCxn id="13" idx="3"/>
            <a:endCxn id="16" idx="1"/>
          </p:cNvCxnSpPr>
          <p:nvPr/>
        </p:nvCxnSpPr>
        <p:spPr>
          <a:xfrm>
            <a:off x="5597235" y="4765964"/>
            <a:ext cx="529937" cy="45027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a:stCxn id="13" idx="1"/>
            <a:endCxn id="14" idx="3"/>
          </p:cNvCxnSpPr>
          <p:nvPr/>
        </p:nvCxnSpPr>
        <p:spPr>
          <a:xfrm flipH="1" flipV="1">
            <a:off x="2085108" y="4765963"/>
            <a:ext cx="2216728"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a:stCxn id="13" idx="1"/>
          </p:cNvCxnSpPr>
          <p:nvPr/>
        </p:nvCxnSpPr>
        <p:spPr>
          <a:xfrm flipH="1" flipV="1">
            <a:off x="2175164" y="2528455"/>
            <a:ext cx="2126672" cy="22375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3027219" y="300643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0,23</a:t>
            </a:r>
            <a:endParaRPr lang="nl-NL" dirty="0"/>
          </a:p>
        </p:txBody>
      </p:sp>
      <p:sp>
        <p:nvSpPr>
          <p:cNvPr id="23" name="TextBox 20"/>
          <p:cNvSpPr txBox="1"/>
          <p:nvPr/>
        </p:nvSpPr>
        <p:spPr>
          <a:xfrm>
            <a:off x="5805056" y="366580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0,56</a:t>
            </a:r>
            <a:endParaRPr lang="nl-NL" dirty="0"/>
          </a:p>
        </p:txBody>
      </p:sp>
      <p:sp>
        <p:nvSpPr>
          <p:cNvPr id="24" name="TextBox 21"/>
          <p:cNvSpPr txBox="1"/>
          <p:nvPr/>
        </p:nvSpPr>
        <p:spPr>
          <a:xfrm>
            <a:off x="5216236" y="513766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0,83</a:t>
            </a:r>
            <a:endParaRPr lang="nl-NL" dirty="0"/>
          </a:p>
        </p:txBody>
      </p:sp>
      <p:sp>
        <p:nvSpPr>
          <p:cNvPr id="25" name="TextBox 22"/>
          <p:cNvSpPr txBox="1"/>
          <p:nvPr/>
        </p:nvSpPr>
        <p:spPr>
          <a:xfrm>
            <a:off x="2249631" y="430096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0,76</a:t>
            </a:r>
            <a:endParaRPr lang="nl-NL" dirty="0"/>
          </a:p>
        </p:txBody>
      </p:sp>
      <p:sp>
        <p:nvSpPr>
          <p:cNvPr id="26" name="TextBox 23"/>
          <p:cNvSpPr txBox="1"/>
          <p:nvPr/>
        </p:nvSpPr>
        <p:spPr>
          <a:xfrm>
            <a:off x="4494935" y="4300960"/>
            <a:ext cx="30306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a:t>
            </a:r>
            <a:endParaRPr lang="nl-NL" dirty="0"/>
          </a:p>
        </p:txBody>
      </p:sp>
      <p:sp>
        <p:nvSpPr>
          <p:cNvPr id="28" name="Tekstvak 27"/>
          <p:cNvSpPr txBox="1"/>
          <p:nvPr/>
        </p:nvSpPr>
        <p:spPr>
          <a:xfrm>
            <a:off x="454778" y="297845"/>
            <a:ext cx="2339979" cy="523220"/>
          </a:xfrm>
          <a:prstGeom prst="rect">
            <a:avLst/>
          </a:prstGeom>
          <a:noFill/>
        </p:spPr>
        <p:txBody>
          <a:bodyPr wrap="none" rtlCol="0">
            <a:spAutoFit/>
          </a:bodyPr>
          <a:lstStyle/>
          <a:p>
            <a:r>
              <a:rPr lang="en-US" sz="2800" dirty="0" smtClean="0">
                <a:solidFill>
                  <a:schemeClr val="tx2"/>
                </a:solidFill>
              </a:rPr>
              <a:t>SCS Connector </a:t>
            </a:r>
            <a:endParaRPr lang="en-US" sz="2800" dirty="0">
              <a:solidFill>
                <a:schemeClr val="tx2"/>
              </a:solidFill>
            </a:endParaRPr>
          </a:p>
        </p:txBody>
      </p:sp>
      <p:sp>
        <p:nvSpPr>
          <p:cNvPr id="30" name="Tekstvak 29"/>
          <p:cNvSpPr txBox="1"/>
          <p:nvPr/>
        </p:nvSpPr>
        <p:spPr>
          <a:xfrm>
            <a:off x="771095" y="1236084"/>
            <a:ext cx="3018775" cy="369332"/>
          </a:xfrm>
          <a:prstGeom prst="rect">
            <a:avLst/>
          </a:prstGeom>
          <a:noFill/>
        </p:spPr>
        <p:txBody>
          <a:bodyPr wrap="none" rtlCol="0">
            <a:spAutoFit/>
          </a:bodyPr>
          <a:lstStyle/>
          <a:p>
            <a:r>
              <a:rPr lang="en-US" b="1" dirty="0" smtClean="0"/>
              <a:t>Relationship</a:t>
            </a:r>
            <a:r>
              <a:rPr lang="en-US" dirty="0" smtClean="0"/>
              <a:t> between </a:t>
            </a:r>
            <a:r>
              <a:rPr lang="en-US" b="1" dirty="0" smtClean="0"/>
              <a:t>entities</a:t>
            </a:r>
            <a:endParaRPr lang="en-US" b="1" dirty="0"/>
          </a:p>
        </p:txBody>
      </p:sp>
      <p:grpSp>
        <p:nvGrpSpPr>
          <p:cNvPr id="27" name="Groeperen 26"/>
          <p:cNvGrpSpPr/>
          <p:nvPr/>
        </p:nvGrpSpPr>
        <p:grpSpPr>
          <a:xfrm>
            <a:off x="7688020" y="253767"/>
            <a:ext cx="1133291" cy="902946"/>
            <a:chOff x="1829851" y="1219199"/>
            <a:chExt cx="1691952" cy="1625600"/>
          </a:xfrm>
        </p:grpSpPr>
        <p:sp>
          <p:nvSpPr>
            <p:cNvPr id="29" name="Afgeronde rechthoek 28"/>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31"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pic>
        <p:nvPicPr>
          <p:cNvPr id="33" name="Afbeelding 32" descr="formula.pdf"/>
          <p:cNvPicPr>
            <a:picLocks noChangeAspect="1"/>
          </p:cNvPicPr>
          <p:nvPr/>
        </p:nvPicPr>
        <p:blipFill rotWithShape="1">
          <a:blip r:embed="rId2">
            <a:extLst>
              <a:ext uri="{28A0092B-C50C-407E-A947-70E740481C1C}">
                <a14:useLocalDpi xmlns:a14="http://schemas.microsoft.com/office/drawing/2010/main" val="0"/>
              </a:ext>
            </a:extLst>
          </a:blip>
          <a:srcRect l="19824" t="8188" r="66721" b="87304"/>
          <a:stretch/>
        </p:blipFill>
        <p:spPr>
          <a:xfrm>
            <a:off x="2989555" y="5914576"/>
            <a:ext cx="1505379" cy="652685"/>
          </a:xfrm>
          <a:prstGeom prst="rect">
            <a:avLst/>
          </a:prstGeom>
        </p:spPr>
      </p:pic>
      <p:pic>
        <p:nvPicPr>
          <p:cNvPr id="34" name="Afbeelding 3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35" name="Afbeelding 34" descr="formula.pdf"/>
          <p:cNvPicPr>
            <a:picLocks noChangeAspect="1"/>
          </p:cNvPicPr>
          <p:nvPr/>
        </p:nvPicPr>
        <p:blipFill rotWithShape="1">
          <a:blip r:embed="rId2">
            <a:extLst>
              <a:ext uri="{28A0092B-C50C-407E-A947-70E740481C1C}">
                <a14:useLocalDpi xmlns:a14="http://schemas.microsoft.com/office/drawing/2010/main" val="0"/>
              </a:ext>
            </a:extLst>
          </a:blip>
          <a:srcRect l="33246" t="7933" r="59201" b="87559"/>
          <a:stretch/>
        </p:blipFill>
        <p:spPr>
          <a:xfrm>
            <a:off x="4564685" y="5623455"/>
            <a:ext cx="1433412" cy="1107014"/>
          </a:xfrm>
          <a:prstGeom prst="rect">
            <a:avLst/>
          </a:prstGeom>
        </p:spPr>
      </p:pic>
      <p:cxnSp>
        <p:nvCxnSpPr>
          <p:cNvPr id="36" name="Rechte verbindingslijn 35"/>
          <p:cNvCxnSpPr/>
          <p:nvPr/>
        </p:nvCxnSpPr>
        <p:spPr>
          <a:xfrm>
            <a:off x="4586827" y="6608523"/>
            <a:ext cx="1411270" cy="0"/>
          </a:xfrm>
          <a:prstGeom prst="line">
            <a:avLst/>
          </a:prstGeom>
        </p:spPr>
        <p:style>
          <a:lnRef idx="3">
            <a:schemeClr val="accent2"/>
          </a:lnRef>
          <a:fillRef idx="0">
            <a:schemeClr val="accent2"/>
          </a:fillRef>
          <a:effectRef idx="2">
            <a:schemeClr val="accent2"/>
          </a:effectRef>
          <a:fontRef idx="minor">
            <a:schemeClr val="tx1"/>
          </a:fontRef>
        </p:style>
      </p:cxnSp>
      <p:pic>
        <p:nvPicPr>
          <p:cNvPr id="37" name="Afbeelding 36" descr="formula.pdf"/>
          <p:cNvPicPr>
            <a:picLocks noChangeAspect="1"/>
          </p:cNvPicPr>
          <p:nvPr/>
        </p:nvPicPr>
        <p:blipFill rotWithShape="1">
          <a:blip r:embed="rId2">
            <a:extLst>
              <a:ext uri="{28A0092B-C50C-407E-A947-70E740481C1C}">
                <a14:useLocalDpi xmlns:a14="http://schemas.microsoft.com/office/drawing/2010/main" val="0"/>
              </a:ext>
            </a:extLst>
          </a:blip>
          <a:srcRect l="40773" t="8188" r="52083" b="87304"/>
          <a:stretch/>
        </p:blipFill>
        <p:spPr>
          <a:xfrm>
            <a:off x="6127172" y="5914576"/>
            <a:ext cx="799232" cy="65268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animBg="1"/>
      <p:bldP spid="23"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3027907050"/>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056"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grpSp>
        <p:nvGrpSpPr>
          <p:cNvPr id="7" name="Groeperen 6"/>
          <p:cNvGrpSpPr/>
          <p:nvPr/>
        </p:nvGrpSpPr>
        <p:grpSpPr>
          <a:xfrm>
            <a:off x="7688020" y="253767"/>
            <a:ext cx="1133291" cy="902946"/>
            <a:chOff x="1829851" y="1219199"/>
            <a:chExt cx="1691952" cy="1625600"/>
          </a:xfrm>
        </p:grpSpPr>
        <p:sp>
          <p:nvSpPr>
            <p:cNvPr id="8" name="Afgeronde rechthoek 7"/>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9"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75133"/>
          <a:stretch/>
        </p:blipFill>
        <p:spPr>
          <a:xfrm>
            <a:off x="454778" y="1794746"/>
            <a:ext cx="8313380" cy="4444124"/>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638738" cy="523220"/>
          </a:xfrm>
          <a:prstGeom prst="rect">
            <a:avLst/>
          </a:prstGeom>
          <a:noFill/>
        </p:spPr>
        <p:txBody>
          <a:bodyPr wrap="none" rtlCol="0">
            <a:spAutoFit/>
          </a:bodyPr>
          <a:lstStyle/>
          <a:p>
            <a:r>
              <a:rPr lang="en-US" sz="2800" dirty="0" smtClean="0">
                <a:solidFill>
                  <a:schemeClr val="tx2"/>
                </a:solidFill>
              </a:rPr>
              <a:t>Adding Diversity</a:t>
            </a:r>
          </a:p>
        </p:txBody>
      </p:sp>
      <p:sp>
        <p:nvSpPr>
          <p:cNvPr id="5" name="Content Placeholder 2"/>
          <p:cNvSpPr>
            <a:spLocks noGrp="1"/>
          </p:cNvSpPr>
          <p:nvPr>
            <p:ph idx="1"/>
          </p:nvPr>
        </p:nvSpPr>
        <p:spPr>
          <a:xfrm>
            <a:off x="628649" y="1134774"/>
            <a:ext cx="6100931" cy="758248"/>
          </a:xfrm>
        </p:spPr>
        <p:txBody>
          <a:bodyPr>
            <a:normAutofit/>
          </a:bodyPr>
          <a:lstStyle/>
          <a:p>
            <a:pPr marL="0" indent="0">
              <a:buNone/>
            </a:pPr>
            <a:r>
              <a:rPr lang="en-GB" sz="1800" b="1" dirty="0" smtClean="0"/>
              <a:t>Maximal Marginal Relevance</a:t>
            </a:r>
            <a:r>
              <a:rPr lang="en-GB" sz="1800" dirty="0"/>
              <a:t> (MMR) method</a:t>
            </a:r>
          </a:p>
        </p:txBody>
      </p:sp>
      <p:sp>
        <p:nvSpPr>
          <p:cNvPr id="6" name="TextBox 3"/>
          <p:cNvSpPr txBox="1"/>
          <p:nvPr/>
        </p:nvSpPr>
        <p:spPr>
          <a:xfrm>
            <a:off x="762000" y="2881745"/>
            <a:ext cx="7239000" cy="369332"/>
          </a:xfrm>
          <a:prstGeom prst="rect">
            <a:avLst/>
          </a:prstGeom>
          <a:noFill/>
        </p:spPr>
        <p:txBody>
          <a:bodyPr wrap="square" rtlCol="0">
            <a:spAutoFit/>
          </a:bodyPr>
          <a:lstStyle/>
          <a:p>
            <a:pPr algn="ctr"/>
            <a:r>
              <a:rPr lang="nl-NL" b="1" dirty="0" smtClean="0"/>
              <a:t>Max </a:t>
            </a:r>
            <a:r>
              <a:rPr lang="nl-NL" b="1" dirty="0" err="1" smtClean="0"/>
              <a:t>Relevance</a:t>
            </a:r>
            <a:r>
              <a:rPr lang="nl-NL" b="1" dirty="0" smtClean="0"/>
              <a:t>                        </a:t>
            </a:r>
            <a:r>
              <a:rPr lang="nl-NL" b="1" dirty="0" err="1" smtClean="0"/>
              <a:t>vs</a:t>
            </a:r>
            <a:r>
              <a:rPr lang="nl-NL" b="1" dirty="0" smtClean="0"/>
              <a:t>                        Min </a:t>
            </a:r>
            <a:r>
              <a:rPr lang="nl-NL" b="1" dirty="0" err="1" smtClean="0"/>
              <a:t>Relevance</a:t>
            </a:r>
            <a:endParaRPr lang="nl-NL" b="1" dirty="0"/>
          </a:p>
        </p:txBody>
      </p:sp>
      <p:pic>
        <p:nvPicPr>
          <p:cNvPr id="7" name="Picture 4"/>
          <p:cNvPicPr>
            <a:picLocks noChangeAspect="1"/>
          </p:cNvPicPr>
          <p:nvPr/>
        </p:nvPicPr>
        <p:blipFill>
          <a:blip r:embed="rId2"/>
          <a:stretch>
            <a:fillRect/>
          </a:stretch>
        </p:blipFill>
        <p:spPr>
          <a:xfrm>
            <a:off x="905778" y="3530110"/>
            <a:ext cx="3007302" cy="2843984"/>
          </a:xfrm>
          <a:prstGeom prst="rect">
            <a:avLst/>
          </a:prstGeom>
        </p:spPr>
      </p:pic>
      <p:pic>
        <p:nvPicPr>
          <p:cNvPr id="8" name="Picture 5"/>
          <p:cNvPicPr>
            <a:picLocks noChangeAspect="1"/>
          </p:cNvPicPr>
          <p:nvPr/>
        </p:nvPicPr>
        <p:blipFill>
          <a:blip r:embed="rId3"/>
          <a:stretch>
            <a:fillRect/>
          </a:stretch>
        </p:blipFill>
        <p:spPr>
          <a:xfrm>
            <a:off x="4833624" y="3821493"/>
            <a:ext cx="1895956" cy="1210108"/>
          </a:xfrm>
          <a:prstGeom prst="rect">
            <a:avLst/>
          </a:prstGeom>
        </p:spPr>
      </p:pic>
      <p:pic>
        <p:nvPicPr>
          <p:cNvPr id="9" name="Picture 8"/>
          <p:cNvPicPr>
            <a:picLocks noChangeAspect="1"/>
          </p:cNvPicPr>
          <p:nvPr/>
        </p:nvPicPr>
        <p:blipFill>
          <a:blip r:embed="rId4"/>
          <a:stretch>
            <a:fillRect/>
          </a:stretch>
        </p:blipFill>
        <p:spPr>
          <a:xfrm>
            <a:off x="5105400" y="4798516"/>
            <a:ext cx="1980687" cy="1009388"/>
          </a:xfrm>
          <a:prstGeom prst="rect">
            <a:avLst/>
          </a:prstGeom>
        </p:spPr>
      </p:pic>
      <p:pic>
        <p:nvPicPr>
          <p:cNvPr id="10" name="Picture 6"/>
          <p:cNvPicPr>
            <a:picLocks noChangeAspect="1"/>
          </p:cNvPicPr>
          <p:nvPr/>
        </p:nvPicPr>
        <p:blipFill>
          <a:blip r:embed="rId5"/>
          <a:stretch>
            <a:fillRect/>
          </a:stretch>
        </p:blipFill>
        <p:spPr>
          <a:xfrm>
            <a:off x="5923370" y="4722949"/>
            <a:ext cx="2467497" cy="966160"/>
          </a:xfrm>
          <a:prstGeom prst="rect">
            <a:avLst/>
          </a:prstGeom>
        </p:spPr>
      </p:pic>
      <p:pic>
        <p:nvPicPr>
          <p:cNvPr id="11" name="Picture 7"/>
          <p:cNvPicPr>
            <a:picLocks noChangeAspect="1"/>
          </p:cNvPicPr>
          <p:nvPr/>
        </p:nvPicPr>
        <p:blipFill>
          <a:blip r:embed="rId6"/>
          <a:stretch>
            <a:fillRect/>
          </a:stretch>
        </p:blipFill>
        <p:spPr>
          <a:xfrm>
            <a:off x="6549737" y="3530110"/>
            <a:ext cx="1728670" cy="1481717"/>
          </a:xfrm>
          <a:prstGeom prst="rect">
            <a:avLst/>
          </a:prstGeom>
        </p:spPr>
      </p:pic>
      <p:sp>
        <p:nvSpPr>
          <p:cNvPr id="12" name="TextBox 9"/>
          <p:cNvSpPr txBox="1"/>
          <p:nvPr/>
        </p:nvSpPr>
        <p:spPr>
          <a:xfrm>
            <a:off x="968559" y="4184340"/>
            <a:ext cx="2565991" cy="1077218"/>
          </a:xfrm>
          <a:prstGeom prst="rect">
            <a:avLst/>
          </a:prstGeom>
          <a:noFill/>
        </p:spPr>
        <p:txBody>
          <a:bodyPr wrap="square" rtlCol="0">
            <a:spAutoFit/>
          </a:bodyPr>
          <a:lstStyle/>
          <a:p>
            <a:pPr algn="ctr"/>
            <a:r>
              <a:rPr lang="nl-NL" sz="3200" b="1" dirty="0" smtClean="0">
                <a:ln w="19050">
                  <a:solidFill>
                    <a:schemeClr val="tx1"/>
                  </a:solidFill>
                </a:ln>
                <a:solidFill>
                  <a:schemeClr val="bg1"/>
                </a:solidFill>
              </a:rPr>
              <a:t>Original document</a:t>
            </a:r>
            <a:endParaRPr lang="nl-NL" sz="3200" b="1" dirty="0">
              <a:ln w="19050">
                <a:solidFill>
                  <a:schemeClr val="tx1"/>
                </a:solidFill>
              </a:ln>
              <a:solidFill>
                <a:schemeClr val="bg1"/>
              </a:solidFill>
            </a:endParaRPr>
          </a:p>
        </p:txBody>
      </p:sp>
      <p:sp>
        <p:nvSpPr>
          <p:cNvPr id="13" name="TextBox 10"/>
          <p:cNvSpPr txBox="1"/>
          <p:nvPr/>
        </p:nvSpPr>
        <p:spPr>
          <a:xfrm>
            <a:off x="5423547" y="4311766"/>
            <a:ext cx="2565991" cy="584775"/>
          </a:xfrm>
          <a:prstGeom prst="rect">
            <a:avLst/>
          </a:prstGeom>
          <a:noFill/>
        </p:spPr>
        <p:txBody>
          <a:bodyPr wrap="square" rtlCol="0">
            <a:spAutoFit/>
          </a:bodyPr>
          <a:lstStyle/>
          <a:p>
            <a:pPr algn="ctr"/>
            <a:r>
              <a:rPr lang="nl-NL" sz="3200" b="1" dirty="0" err="1" smtClean="0">
                <a:ln w="19050">
                  <a:solidFill>
                    <a:schemeClr val="tx1"/>
                  </a:solidFill>
                </a:ln>
                <a:solidFill>
                  <a:schemeClr val="bg1"/>
                </a:solidFill>
              </a:rPr>
              <a:t>Other</a:t>
            </a:r>
            <a:r>
              <a:rPr lang="nl-NL" sz="3200" b="1" dirty="0" smtClean="0">
                <a:ln w="19050">
                  <a:solidFill>
                    <a:schemeClr val="tx1"/>
                  </a:solidFill>
                </a:ln>
                <a:solidFill>
                  <a:schemeClr val="bg1"/>
                </a:solidFill>
              </a:rPr>
              <a:t> </a:t>
            </a:r>
            <a:r>
              <a:rPr lang="nl-NL" sz="3200" b="1" dirty="0" err="1" smtClean="0">
                <a:ln w="19050">
                  <a:solidFill>
                    <a:schemeClr val="tx1"/>
                  </a:solidFill>
                </a:ln>
                <a:solidFill>
                  <a:schemeClr val="bg1"/>
                </a:solidFill>
              </a:rPr>
              <a:t>results</a:t>
            </a:r>
            <a:endParaRPr lang="nl-NL" sz="3200" b="1" dirty="0">
              <a:ln w="19050">
                <a:solidFill>
                  <a:schemeClr val="tx1"/>
                </a:solidFill>
              </a:ln>
              <a:solidFill>
                <a:schemeClr val="bg1"/>
              </a:solidFill>
            </a:endParaRPr>
          </a:p>
        </p:txBody>
      </p:sp>
      <p:grpSp>
        <p:nvGrpSpPr>
          <p:cNvPr id="14" name="Groeperen 13"/>
          <p:cNvGrpSpPr/>
          <p:nvPr/>
        </p:nvGrpSpPr>
        <p:grpSpPr>
          <a:xfrm>
            <a:off x="7688020" y="253767"/>
            <a:ext cx="1133291" cy="902946"/>
            <a:chOff x="1829851" y="1219199"/>
            <a:chExt cx="1691952" cy="1625600"/>
          </a:xfrm>
        </p:grpSpPr>
        <p:sp>
          <p:nvSpPr>
            <p:cNvPr id="15" name="Afgeronde rechthoek 14"/>
            <p:cNvSpPr/>
            <p:nvPr/>
          </p:nvSpPr>
          <p:spPr>
            <a:xfrm>
              <a:off x="1829851" y="1219199"/>
              <a:ext cx="1691952" cy="16256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6" name="Afgeronde rechthoek 4"/>
            <p:cNvSpPr/>
            <p:nvPr/>
          </p:nvSpPr>
          <p:spPr>
            <a:xfrm>
              <a:off x="1909206"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Designing</a:t>
              </a:r>
              <a:endParaRPr lang="en-US" sz="1600" kern="1200" dirty="0"/>
            </a:p>
          </p:txBody>
        </p:sp>
      </p:gr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438162" cy="523220"/>
          </a:xfrm>
          <a:prstGeom prst="rect">
            <a:avLst/>
          </a:prstGeom>
          <a:noFill/>
        </p:spPr>
        <p:txBody>
          <a:bodyPr wrap="none" rtlCol="0">
            <a:spAutoFit/>
          </a:bodyPr>
          <a:lstStyle/>
          <a:p>
            <a:r>
              <a:rPr lang="en-US" sz="2800" dirty="0" smtClean="0">
                <a:solidFill>
                  <a:schemeClr val="tx2"/>
                </a:solidFill>
              </a:rPr>
              <a:t>Demonstration</a:t>
            </a:r>
            <a:endParaRPr lang="en-US" sz="2800" dirty="0">
              <a:solidFill>
                <a:schemeClr val="tx2"/>
              </a:solidFill>
            </a:endParaRPr>
          </a:p>
        </p:txBody>
      </p:sp>
      <p:sp>
        <p:nvSpPr>
          <p:cNvPr id="2" name="Tekstvak 1"/>
          <p:cNvSpPr txBox="1"/>
          <p:nvPr/>
        </p:nvSpPr>
        <p:spPr>
          <a:xfrm>
            <a:off x="2892940" y="4515029"/>
            <a:ext cx="3223058" cy="584776"/>
          </a:xfrm>
          <a:prstGeom prst="rect">
            <a:avLst/>
          </a:prstGeom>
          <a:noFill/>
        </p:spPr>
        <p:txBody>
          <a:bodyPr wrap="none" rtlCol="0">
            <a:spAutoFit/>
          </a:bodyPr>
          <a:lstStyle/>
          <a:p>
            <a:r>
              <a:rPr lang="en-US" sz="2400" dirty="0" smtClean="0"/>
              <a:t>See the </a:t>
            </a:r>
            <a:r>
              <a:rPr lang="en-US" sz="3200" b="1" dirty="0" smtClean="0"/>
              <a:t>application!</a:t>
            </a:r>
          </a:p>
        </p:txBody>
      </p:sp>
      <p:sp>
        <p:nvSpPr>
          <p:cNvPr id="7" name="Titel 1"/>
          <p:cNvSpPr txBox="1">
            <a:spLocks/>
          </p:cNvSpPr>
          <p:nvPr/>
        </p:nvSpPr>
        <p:spPr>
          <a:xfrm>
            <a:off x="491594" y="1608318"/>
            <a:ext cx="8448546" cy="181857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rgbClr val="008000"/>
                </a:solidFill>
                <a:latin typeface="Chalkduster"/>
                <a:cs typeface="Chalkduster"/>
              </a:rPr>
              <a:t>SKiIR</a:t>
            </a:r>
            <a:r>
              <a:rPr lang="en-US" sz="6000" dirty="0" smtClean="0">
                <a:solidFill>
                  <a:srgbClr val="008000"/>
                </a:solidFill>
                <a:latin typeface="Chalkduster"/>
                <a:cs typeface="Chalkduster"/>
              </a:rPr>
              <a:t> </a:t>
            </a:r>
            <a:r>
              <a:rPr lang="en-US" sz="5400" dirty="0" smtClean="0">
                <a:solidFill>
                  <a:srgbClr val="008000"/>
                </a:solidFill>
                <a:latin typeface="Chalkduster"/>
                <a:cs typeface="Chalkduster"/>
              </a:rPr>
              <a:t/>
            </a:r>
            <a:br>
              <a:rPr lang="en-US" sz="5400" dirty="0" smtClean="0">
                <a:solidFill>
                  <a:srgbClr val="008000"/>
                </a:solidFill>
                <a:latin typeface="Chalkduster"/>
                <a:cs typeface="Chalkduster"/>
              </a:rPr>
            </a:br>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6594945" y="6447279"/>
            <a:ext cx="941283" cy="276999"/>
          </a:xfrm>
          <a:prstGeom prst="rect">
            <a:avLst/>
          </a:prstGeom>
          <a:noFill/>
        </p:spPr>
        <p:txBody>
          <a:bodyPr wrap="none" rtlCol="0">
            <a:spAutoFit/>
          </a:bodyPr>
          <a:lstStyle/>
          <a:p>
            <a:r>
              <a:rPr lang="en-US" sz="1200" dirty="0" smtClean="0"/>
              <a:t>Powered by</a:t>
            </a:r>
            <a:endParaRPr lang="en-US" sz="1200" dirty="0"/>
          </a:p>
        </p:txBody>
      </p:sp>
      <p:pic>
        <p:nvPicPr>
          <p:cNvPr id="9" name="Afbeelding 8"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631" y="6048614"/>
            <a:ext cx="1425553" cy="398665"/>
          </a:xfrm>
          <a:prstGeom prst="rect">
            <a:avLst/>
          </a:prstGeom>
        </p:spPr>
      </p:pic>
      <p:grpSp>
        <p:nvGrpSpPr>
          <p:cNvPr id="16" name="Groeperen 15"/>
          <p:cNvGrpSpPr/>
          <p:nvPr/>
        </p:nvGrpSpPr>
        <p:grpSpPr>
          <a:xfrm>
            <a:off x="7595791" y="258487"/>
            <a:ext cx="1210392" cy="921023"/>
            <a:chOff x="5482939" y="1219199"/>
            <a:chExt cx="1691952" cy="1625600"/>
          </a:xfrm>
        </p:grpSpPr>
        <p:sp>
          <p:nvSpPr>
            <p:cNvPr id="17" name="Afgeronde rechthoek 16"/>
            <p:cNvSpPr/>
            <p:nvPr/>
          </p:nvSpPr>
          <p:spPr>
            <a:xfrm>
              <a:off x="5482939" y="1219199"/>
              <a:ext cx="1691952" cy="1625600"/>
            </a:xfrm>
            <a:prstGeom prst="roundRect">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8" name="Afgeronde rechthoek 4"/>
            <p:cNvSpPr/>
            <p:nvPr/>
          </p:nvSpPr>
          <p:spPr>
            <a:xfrm>
              <a:off x="5562294" y="1298554"/>
              <a:ext cx="1533242" cy="1466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1600" kern="1200" dirty="0" smtClean="0"/>
                <a:t>Presenting</a:t>
              </a:r>
              <a:endParaRPr lang="en-US" sz="1600" kern="1200" dirty="0"/>
            </a:p>
          </p:txBody>
        </p:sp>
      </p:gr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b="14701"/>
          <a:stretch/>
        </p:blipFill>
        <p:spPr>
          <a:xfrm>
            <a:off x="0" y="-1"/>
            <a:ext cx="9144000" cy="6858001"/>
          </a:xfrm>
          <a:prstGeom prst="rect">
            <a:avLst/>
          </a:prstGeom>
        </p:spPr>
      </p:pic>
      <p:sp>
        <p:nvSpPr>
          <p:cNvPr id="5" name="Rechthoek 4"/>
          <p:cNvSpPr/>
          <p:nvPr/>
        </p:nvSpPr>
        <p:spPr>
          <a:xfrm>
            <a:off x="107504" y="3933056"/>
            <a:ext cx="8741198" cy="1542963"/>
          </a:xfrm>
          <a:prstGeom prst="rect">
            <a:avLst/>
          </a:prstGeom>
          <a:noFill/>
          <a:ln w="3810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216364" y="4581127"/>
            <a:ext cx="2021000" cy="30367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97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14226" cy="523220"/>
          </a:xfrm>
          <a:prstGeom prst="rect">
            <a:avLst/>
          </a:prstGeom>
          <a:noFill/>
        </p:spPr>
        <p:txBody>
          <a:bodyPr wrap="none" rtlCol="0">
            <a:spAutoFit/>
          </a:bodyPr>
          <a:lstStyle/>
          <a:p>
            <a:r>
              <a:rPr lang="en-US" sz="2800" dirty="0" smtClean="0">
                <a:solidFill>
                  <a:schemeClr val="tx2"/>
                </a:solidFill>
              </a:rPr>
              <a:t>Reflection - Accomplishments</a:t>
            </a:r>
            <a:endParaRPr lang="en-US" sz="2800" dirty="0">
              <a:solidFill>
                <a:schemeClr val="tx2"/>
              </a:solidFill>
            </a:endParaRPr>
          </a:p>
        </p:txBody>
      </p:sp>
      <p:sp>
        <p:nvSpPr>
          <p:cNvPr id="5" name="Rechthoek 4"/>
          <p:cNvSpPr/>
          <p:nvPr/>
        </p:nvSpPr>
        <p:spPr>
          <a:xfrm>
            <a:off x="4831464" y="2953620"/>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hthoek 5"/>
          <p:cNvSpPr/>
          <p:nvPr/>
        </p:nvSpPr>
        <p:spPr>
          <a:xfrm>
            <a:off x="592823" y="2953620"/>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kstvak 7"/>
          <p:cNvSpPr txBox="1"/>
          <p:nvPr/>
        </p:nvSpPr>
        <p:spPr>
          <a:xfrm>
            <a:off x="736417" y="2975167"/>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9" name="Tekstvak 8"/>
          <p:cNvSpPr txBox="1"/>
          <p:nvPr/>
        </p:nvSpPr>
        <p:spPr>
          <a:xfrm>
            <a:off x="5098365" y="2975167"/>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0" name="Tekstvak 9"/>
          <p:cNvSpPr txBox="1"/>
          <p:nvPr/>
        </p:nvSpPr>
        <p:spPr>
          <a:xfrm>
            <a:off x="1067010" y="5800496"/>
            <a:ext cx="2190812" cy="369332"/>
          </a:xfrm>
          <a:prstGeom prst="rect">
            <a:avLst/>
          </a:prstGeom>
          <a:noFill/>
        </p:spPr>
        <p:txBody>
          <a:bodyPr wrap="none" rtlCol="0">
            <a:spAutoFit/>
          </a:bodyPr>
          <a:lstStyle/>
          <a:p>
            <a:r>
              <a:rPr lang="en-US" b="1" dirty="0" smtClean="0"/>
              <a:t>Human Computation</a:t>
            </a:r>
            <a:endParaRPr lang="en-US" b="1" dirty="0"/>
          </a:p>
        </p:txBody>
      </p:sp>
      <p:pic>
        <p:nvPicPr>
          <p:cNvPr id="11" name="Afbeelding 10"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427960" y="4446039"/>
            <a:ext cx="1488738" cy="1246465"/>
          </a:xfrm>
          <a:prstGeom prst="rect">
            <a:avLst/>
          </a:prstGeom>
        </p:spPr>
      </p:pic>
      <p:sp>
        <p:nvSpPr>
          <p:cNvPr id="12" name="Tekstvak 11"/>
          <p:cNvSpPr txBox="1"/>
          <p:nvPr/>
        </p:nvSpPr>
        <p:spPr>
          <a:xfrm>
            <a:off x="5540334" y="5805393"/>
            <a:ext cx="2231951" cy="369332"/>
          </a:xfrm>
          <a:prstGeom prst="rect">
            <a:avLst/>
          </a:prstGeom>
          <a:noFill/>
        </p:spPr>
        <p:txBody>
          <a:bodyPr wrap="none" rtlCol="0">
            <a:spAutoFit/>
          </a:bodyPr>
          <a:lstStyle/>
          <a:p>
            <a:r>
              <a:rPr lang="en-US" b="1" dirty="0" smtClean="0"/>
              <a:t>Explanation Retrieval</a:t>
            </a:r>
            <a:endParaRPr lang="en-US" b="1" dirty="0"/>
          </a:p>
        </p:txBody>
      </p:sp>
      <p:pic>
        <p:nvPicPr>
          <p:cNvPr id="13" name="Afbeelding 12"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540" y="4503851"/>
            <a:ext cx="1244779" cy="1296645"/>
          </a:xfrm>
          <a:prstGeom prst="rect">
            <a:avLst/>
          </a:prstGeom>
        </p:spPr>
      </p:pic>
      <p:sp>
        <p:nvSpPr>
          <p:cNvPr id="14" name="Tekstvak 13"/>
          <p:cNvSpPr txBox="1"/>
          <p:nvPr/>
        </p:nvSpPr>
        <p:spPr>
          <a:xfrm>
            <a:off x="2335562" y="1595520"/>
            <a:ext cx="4409670" cy="954107"/>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a:p>
            <a:pPr algn="ctr"/>
            <a:r>
              <a:rPr lang="en-US" sz="2800" dirty="0" smtClean="0">
                <a:latin typeface="+mj-lt"/>
                <a:cs typeface="Chalkduster"/>
              </a:rPr>
              <a:t>Minimal Viable Product</a:t>
            </a:r>
            <a:endParaRPr lang="en-US" sz="2800" dirty="0">
              <a:latin typeface="+mj-lt"/>
              <a:cs typeface="Chalkduster"/>
            </a:endParaRPr>
          </a:p>
        </p:txBody>
      </p:sp>
    </p:spTree>
    <p:extLst>
      <p:ext uri="{BB962C8B-B14F-4D97-AF65-F5344CB8AC3E}">
        <p14:creationId xmlns:p14="http://schemas.microsoft.com/office/powerpoint/2010/main" val="79727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par>
                                <p:cTn id="39" presetID="1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692462" cy="523220"/>
          </a:xfrm>
          <a:prstGeom prst="rect">
            <a:avLst/>
          </a:prstGeom>
          <a:noFill/>
        </p:spPr>
        <p:txBody>
          <a:bodyPr wrap="none" rtlCol="0">
            <a:spAutoFit/>
          </a:bodyPr>
          <a:lstStyle/>
          <a:p>
            <a:r>
              <a:rPr lang="en-US" sz="2800" dirty="0" smtClean="0">
                <a:solidFill>
                  <a:schemeClr val="tx2"/>
                </a:solidFill>
              </a:rPr>
              <a:t>Why should you use it?!</a:t>
            </a:r>
            <a:endParaRPr lang="en-US" sz="2800" dirty="0">
              <a:solidFill>
                <a:schemeClr val="tx2"/>
              </a:solidFill>
            </a:endParaRPr>
          </a:p>
        </p:txBody>
      </p:sp>
      <p:sp>
        <p:nvSpPr>
          <p:cNvPr id="14" name="Tekstvak 13"/>
          <p:cNvSpPr txBox="1"/>
          <p:nvPr/>
        </p:nvSpPr>
        <p:spPr>
          <a:xfrm>
            <a:off x="2335562" y="1595520"/>
            <a:ext cx="4409670" cy="954107"/>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a:p>
            <a:pPr algn="ctr"/>
            <a:r>
              <a:rPr lang="en-US" sz="2800" dirty="0" smtClean="0">
                <a:latin typeface="+mj-lt"/>
                <a:cs typeface="Chalkduster"/>
              </a:rPr>
              <a:t>Minimal Viable Product</a:t>
            </a:r>
            <a:endParaRPr lang="en-US" sz="2800" dirty="0">
              <a:latin typeface="+mj-lt"/>
              <a:cs typeface="Chalkduster"/>
            </a:endParaRPr>
          </a:p>
        </p:txBody>
      </p:sp>
    </p:spTree>
    <p:extLst>
      <p:ext uri="{BB962C8B-B14F-4D97-AF65-F5344CB8AC3E}">
        <p14:creationId xmlns:p14="http://schemas.microsoft.com/office/powerpoint/2010/main" val="810386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7170102" cy="523220"/>
          </a:xfrm>
          <a:prstGeom prst="rect">
            <a:avLst/>
          </a:prstGeom>
          <a:noFill/>
        </p:spPr>
        <p:txBody>
          <a:bodyPr wrap="none" rtlCol="0">
            <a:spAutoFit/>
          </a:bodyPr>
          <a:lstStyle/>
          <a:p>
            <a:r>
              <a:rPr lang="en-US" sz="2800" dirty="0" smtClean="0">
                <a:solidFill>
                  <a:schemeClr val="tx2"/>
                </a:solidFill>
              </a:rPr>
              <a:t>Reflection </a:t>
            </a:r>
            <a:r>
              <a:rPr lang="en-US" sz="2800" dirty="0" smtClean="0">
                <a:solidFill>
                  <a:schemeClr val="tx2"/>
                </a:solidFill>
              </a:rPr>
              <a:t>– </a:t>
            </a:r>
            <a:r>
              <a:rPr lang="en-US" sz="2800" dirty="0">
                <a:solidFill>
                  <a:schemeClr val="tx2"/>
                </a:solidFill>
              </a:rPr>
              <a:t>D</a:t>
            </a:r>
            <a:r>
              <a:rPr lang="en-US" sz="2800" dirty="0" smtClean="0">
                <a:solidFill>
                  <a:schemeClr val="tx2"/>
                </a:solidFill>
              </a:rPr>
              <a:t>ifference </a:t>
            </a:r>
            <a:r>
              <a:rPr lang="en-US" sz="2800" dirty="0" smtClean="0">
                <a:solidFill>
                  <a:schemeClr val="tx2"/>
                </a:solidFill>
              </a:rPr>
              <a:t>with initial requirements</a:t>
            </a:r>
            <a:endParaRPr lang="en-US" sz="2800" dirty="0">
              <a:solidFill>
                <a:schemeClr val="tx2"/>
              </a:solidFill>
            </a:endParaRPr>
          </a:p>
        </p:txBody>
      </p:sp>
      <p:sp>
        <p:nvSpPr>
          <p:cNvPr id="2" name="Tekstvak 1"/>
          <p:cNvSpPr txBox="1"/>
          <p:nvPr/>
        </p:nvSpPr>
        <p:spPr>
          <a:xfrm>
            <a:off x="927600" y="1854960"/>
            <a:ext cx="6199133" cy="3139321"/>
          </a:xfrm>
          <a:prstGeom prst="rect">
            <a:avLst/>
          </a:prstGeom>
          <a:noFill/>
        </p:spPr>
        <p:txBody>
          <a:bodyPr wrap="none" rtlCol="0">
            <a:spAutoFit/>
          </a:bodyPr>
          <a:lstStyle/>
          <a:p>
            <a:r>
              <a:rPr lang="en-US" dirty="0" smtClean="0"/>
              <a:t>Simplified IR</a:t>
            </a:r>
          </a:p>
          <a:p>
            <a:pPr marL="285750" indent="-285750">
              <a:buFontTx/>
              <a:buChar char="•"/>
            </a:pPr>
            <a:r>
              <a:rPr lang="en-US" dirty="0" smtClean="0"/>
              <a:t>Automatic explanation	but now automatic relevant article</a:t>
            </a:r>
          </a:p>
          <a:p>
            <a:endParaRPr lang="en-US" dirty="0" smtClean="0"/>
          </a:p>
          <a:p>
            <a:r>
              <a:rPr lang="en-US" dirty="0" smtClean="0"/>
              <a:t>Testing</a:t>
            </a:r>
          </a:p>
          <a:p>
            <a:pPr marL="285750" indent="-285750">
              <a:buFontTx/>
              <a:buChar char="•"/>
            </a:pPr>
            <a:r>
              <a:rPr lang="en-US" dirty="0" smtClean="0"/>
              <a:t>MTTR </a:t>
            </a:r>
          </a:p>
          <a:p>
            <a:endParaRPr lang="en-US" dirty="0" smtClean="0"/>
          </a:p>
          <a:p>
            <a:r>
              <a:rPr lang="en-US" dirty="0" smtClean="0"/>
              <a:t>Integration with CrowdFlower</a:t>
            </a:r>
          </a:p>
          <a:p>
            <a:r>
              <a:rPr lang="en-US" dirty="0" smtClean="0"/>
              <a:t>* </a:t>
            </a:r>
          </a:p>
          <a:p>
            <a:endParaRPr lang="en-US" dirty="0"/>
          </a:p>
          <a:p>
            <a:endParaRPr lang="en-US" dirty="0" smtClean="0"/>
          </a:p>
          <a:p>
            <a:pPr marL="285750" indent="-285750">
              <a:buFontTx/>
              <a:buChar char="•"/>
            </a:pPr>
            <a:endParaRPr lang="en-US" dirty="0"/>
          </a:p>
        </p:txBody>
      </p:sp>
    </p:spTree>
    <p:extLst>
      <p:ext uri="{BB962C8B-B14F-4D97-AF65-F5344CB8AC3E}">
        <p14:creationId xmlns:p14="http://schemas.microsoft.com/office/powerpoint/2010/main" val="12436456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306213" cy="523220"/>
          </a:xfrm>
          <a:prstGeom prst="rect">
            <a:avLst/>
          </a:prstGeom>
          <a:noFill/>
        </p:spPr>
        <p:txBody>
          <a:bodyPr wrap="none" rtlCol="0">
            <a:spAutoFit/>
          </a:bodyPr>
          <a:lstStyle/>
          <a:p>
            <a:r>
              <a:rPr lang="en-US" sz="2800" dirty="0" smtClean="0">
                <a:solidFill>
                  <a:schemeClr val="tx2"/>
                </a:solidFill>
              </a:rPr>
              <a:t>Reflection - Problems</a:t>
            </a:r>
            <a:endParaRPr lang="en-US" sz="2800" dirty="0">
              <a:solidFill>
                <a:schemeClr val="tx2"/>
              </a:solidFill>
            </a:endParaRPr>
          </a:p>
        </p:txBody>
      </p:sp>
      <p:sp>
        <p:nvSpPr>
          <p:cNvPr id="5" name="Tekstvak 4"/>
          <p:cNvSpPr txBox="1"/>
          <p:nvPr/>
        </p:nvSpPr>
        <p:spPr>
          <a:xfrm>
            <a:off x="613877" y="948731"/>
            <a:ext cx="6353021" cy="6001642"/>
          </a:xfrm>
          <a:prstGeom prst="rect">
            <a:avLst/>
          </a:prstGeom>
          <a:noFill/>
        </p:spPr>
        <p:txBody>
          <a:bodyPr wrap="none" rtlCol="0">
            <a:spAutoFit/>
          </a:bodyPr>
          <a:lstStyle/>
          <a:p>
            <a:r>
              <a:rPr lang="en-US" sz="2400" b="1" dirty="0" smtClean="0"/>
              <a:t>Scope</a:t>
            </a:r>
          </a:p>
          <a:p>
            <a:pPr marL="342900" indent="-342900">
              <a:buFontTx/>
              <a:buChar char="•"/>
            </a:pPr>
            <a:r>
              <a:rPr lang="en-US" sz="2400" dirty="0" smtClean="0"/>
              <a:t>Defining exact requirements of the design</a:t>
            </a:r>
          </a:p>
          <a:p>
            <a:endParaRPr lang="en-US" sz="2400" dirty="0" smtClean="0"/>
          </a:p>
          <a:p>
            <a:r>
              <a:rPr lang="en-US" sz="2400" b="1" dirty="0" smtClean="0"/>
              <a:t>Design</a:t>
            </a:r>
            <a:endParaRPr lang="en-US" sz="2400" b="1" dirty="0"/>
          </a:p>
          <a:p>
            <a:pPr marL="342900" indent="-342900">
              <a:buFontTx/>
              <a:buChar char="•"/>
            </a:pPr>
            <a:r>
              <a:rPr lang="en-US" sz="2400" dirty="0" smtClean="0"/>
              <a:t>Not relying only on Human Computation</a:t>
            </a:r>
          </a:p>
          <a:p>
            <a:endParaRPr lang="en-US" sz="2400" dirty="0"/>
          </a:p>
          <a:p>
            <a:r>
              <a:rPr lang="en-US" sz="2400" b="1" dirty="0" smtClean="0"/>
              <a:t>Teamwork</a:t>
            </a:r>
          </a:p>
          <a:p>
            <a:pPr marL="342900" indent="-342900">
              <a:buFontTx/>
              <a:buChar char="•"/>
            </a:pPr>
            <a:r>
              <a:rPr lang="en-US" sz="2400" dirty="0" smtClean="0"/>
              <a:t>Integration of different system parts</a:t>
            </a:r>
          </a:p>
          <a:p>
            <a:pPr marL="342900" indent="-342900">
              <a:buFontTx/>
              <a:buChar char="•"/>
            </a:pPr>
            <a:r>
              <a:rPr lang="en-US" sz="2400" dirty="0" smtClean="0"/>
              <a:t>Communication</a:t>
            </a:r>
          </a:p>
          <a:p>
            <a:pPr marL="342900" indent="-342900">
              <a:buFontTx/>
              <a:buChar char="•"/>
            </a:pPr>
            <a:endParaRPr lang="en-US" sz="2400" dirty="0"/>
          </a:p>
          <a:p>
            <a:r>
              <a:rPr lang="en-US" sz="2400" b="1" dirty="0" smtClean="0"/>
              <a:t>Minimal Viable Product</a:t>
            </a:r>
          </a:p>
          <a:p>
            <a:pPr marL="342900" indent="-342900">
              <a:buFontTx/>
              <a:buChar char="•"/>
            </a:pPr>
            <a:r>
              <a:rPr lang="en-US" sz="2400" dirty="0" smtClean="0"/>
              <a:t>Sophisticating the Information Retrieval model</a:t>
            </a:r>
          </a:p>
          <a:p>
            <a:pPr marL="342900" indent="-342900">
              <a:buFontTx/>
              <a:buChar char="•"/>
            </a:pPr>
            <a:endParaRPr lang="en-US" sz="2400" dirty="0" smtClean="0"/>
          </a:p>
          <a:p>
            <a:pPr marL="342900" indent="-342900">
              <a:buFontTx/>
              <a:buChar char="•"/>
            </a:pPr>
            <a:endParaRPr lang="en-US" sz="2400" dirty="0" smtClean="0"/>
          </a:p>
          <a:p>
            <a:pPr marL="342900" indent="-342900">
              <a:buFontTx/>
              <a:buChar char="•"/>
            </a:pPr>
            <a:endParaRPr lang="en-US" sz="2400" dirty="0"/>
          </a:p>
          <a:p>
            <a:pPr marL="342900" indent="-342900">
              <a:buFontTx/>
              <a:buChar char="•"/>
            </a:pPr>
            <a:endParaRPr lang="en-US" sz="2400" dirty="0" smtClean="0"/>
          </a:p>
        </p:txBody>
      </p:sp>
    </p:spTree>
    <p:extLst>
      <p:ext uri="{BB962C8B-B14F-4D97-AF65-F5344CB8AC3E}">
        <p14:creationId xmlns:p14="http://schemas.microsoft.com/office/powerpoint/2010/main" val="37423214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752396" cy="523220"/>
          </a:xfrm>
          <a:prstGeom prst="rect">
            <a:avLst/>
          </a:prstGeom>
          <a:noFill/>
        </p:spPr>
        <p:txBody>
          <a:bodyPr wrap="none" rtlCol="0">
            <a:spAutoFit/>
          </a:bodyPr>
          <a:lstStyle/>
          <a:p>
            <a:r>
              <a:rPr lang="en-US" sz="2800" dirty="0" smtClean="0">
                <a:solidFill>
                  <a:schemeClr val="tx2"/>
                </a:solidFill>
              </a:rPr>
              <a:t>Reflection – Future work and research</a:t>
            </a:r>
            <a:endParaRPr lang="en-US" sz="2800" dirty="0">
              <a:solidFill>
                <a:schemeClr val="tx2"/>
              </a:solidFill>
            </a:endParaRPr>
          </a:p>
        </p:txBody>
      </p:sp>
      <p:sp>
        <p:nvSpPr>
          <p:cNvPr id="5" name="Tekstvak 4"/>
          <p:cNvSpPr txBox="1"/>
          <p:nvPr/>
        </p:nvSpPr>
        <p:spPr>
          <a:xfrm>
            <a:off x="628148" y="948731"/>
            <a:ext cx="7404591" cy="6370974"/>
          </a:xfrm>
          <a:prstGeom prst="rect">
            <a:avLst/>
          </a:prstGeom>
          <a:noFill/>
        </p:spPr>
        <p:txBody>
          <a:bodyPr wrap="none" rtlCol="0">
            <a:spAutoFit/>
          </a:bodyPr>
          <a:lstStyle/>
          <a:p>
            <a:pPr marL="342900" indent="-342900">
              <a:buFontTx/>
              <a:buChar char="•"/>
            </a:pPr>
            <a:r>
              <a:rPr lang="en-US" sz="2400" b="1" dirty="0" smtClean="0"/>
              <a:t>Improve</a:t>
            </a:r>
            <a:r>
              <a:rPr lang="en-US" sz="2400" dirty="0" smtClean="0"/>
              <a:t> semantic search model</a:t>
            </a:r>
          </a:p>
          <a:p>
            <a:pPr marL="800100" lvl="1" indent="-342900">
              <a:buFontTx/>
              <a:buChar char="•"/>
            </a:pPr>
            <a:r>
              <a:rPr lang="en-US" sz="2400" dirty="0" smtClean="0"/>
              <a:t>Learning from the great ones (Google News search)</a:t>
            </a:r>
            <a:br>
              <a:rPr lang="en-US" sz="2400" dirty="0" smtClean="0"/>
            </a:br>
            <a:endParaRPr lang="en-US" sz="2400" dirty="0" smtClean="0"/>
          </a:p>
          <a:p>
            <a:pPr marL="342900" indent="-342900">
              <a:buFontTx/>
              <a:buChar char="•"/>
            </a:pPr>
            <a:r>
              <a:rPr lang="en-US" sz="2400" b="1" dirty="0" smtClean="0"/>
              <a:t>Define </a:t>
            </a:r>
            <a:r>
              <a:rPr lang="en-US" sz="2400" dirty="0" smtClean="0"/>
              <a:t>business model</a:t>
            </a:r>
          </a:p>
          <a:p>
            <a:pPr marL="800100" lvl="1" indent="-342900">
              <a:buFontTx/>
              <a:buChar char="•"/>
            </a:pPr>
            <a:r>
              <a:rPr lang="en-US" sz="2400" dirty="0" smtClean="0"/>
              <a:t>How to enter the market? </a:t>
            </a:r>
          </a:p>
          <a:p>
            <a:pPr marL="800100" lvl="1" indent="-342900">
              <a:buFontTx/>
              <a:buChar char="•"/>
            </a:pPr>
            <a:r>
              <a:rPr lang="en-US" sz="2400" dirty="0" smtClean="0"/>
              <a:t>(Sell it to newspapers or publish extension?</a:t>
            </a:r>
            <a:r>
              <a:rPr lang="en-US" sz="2400" dirty="0" smtClean="0"/>
              <a:t>)</a:t>
            </a:r>
          </a:p>
          <a:p>
            <a:endParaRPr lang="en-US" sz="2400" dirty="0"/>
          </a:p>
          <a:p>
            <a:pPr marL="342900" indent="-342900">
              <a:buFontTx/>
              <a:buChar char="•"/>
            </a:pPr>
            <a:r>
              <a:rPr lang="en-US" sz="2400" b="1" dirty="0" smtClean="0"/>
              <a:t>Incentivizing</a:t>
            </a:r>
            <a:r>
              <a:rPr lang="en-US" sz="2400" dirty="0" smtClean="0"/>
              <a:t> readers to explain</a:t>
            </a:r>
          </a:p>
          <a:p>
            <a:pPr marL="800100" lvl="1" indent="-342900">
              <a:buFontTx/>
              <a:buChar char="•"/>
            </a:pPr>
            <a:r>
              <a:rPr lang="en-US" sz="2400" dirty="0" smtClean="0"/>
              <a:t>Earning ‘expert status’</a:t>
            </a:r>
          </a:p>
          <a:p>
            <a:pPr marL="800100" lvl="1" indent="-342900">
              <a:buFontTx/>
              <a:buChar char="•"/>
            </a:pPr>
            <a:r>
              <a:rPr lang="en-US" sz="2400" dirty="0" smtClean="0"/>
              <a:t>Access to pay-walled articles</a:t>
            </a:r>
          </a:p>
          <a:p>
            <a:pPr marL="800100" lvl="1" indent="-342900">
              <a:buFontTx/>
              <a:buChar char="•"/>
            </a:pPr>
            <a:endParaRPr lang="en-US" sz="2400" dirty="0" smtClean="0"/>
          </a:p>
          <a:p>
            <a:pPr marL="800100" lvl="1" indent="-342900">
              <a:buFontTx/>
              <a:buChar char="•"/>
            </a:pPr>
            <a:endParaRPr lang="en-US" sz="2400" dirty="0"/>
          </a:p>
          <a:p>
            <a:pPr marL="342900" indent="-342900">
              <a:buFontTx/>
              <a:buChar char="•"/>
            </a:pPr>
            <a:endParaRPr lang="en-US" sz="2400" dirty="0" smtClean="0"/>
          </a:p>
          <a:p>
            <a:pPr marL="800100" lvl="1" indent="-342900">
              <a:buFontTx/>
              <a:buChar char="•"/>
            </a:pPr>
            <a:endParaRPr lang="en-US" sz="2400" dirty="0"/>
          </a:p>
          <a:p>
            <a:pPr marL="800100" lvl="1" indent="-342900">
              <a:buFontTx/>
              <a:buChar char="•"/>
            </a:pPr>
            <a:endParaRPr lang="en-US" sz="2400" dirty="0" smtClean="0"/>
          </a:p>
          <a:p>
            <a:pPr marL="342900" indent="-342900">
              <a:buFontTx/>
              <a:buChar char="•"/>
            </a:pPr>
            <a:endParaRPr lang="en-US" sz="2400" b="1" dirty="0" smtClean="0"/>
          </a:p>
          <a:p>
            <a:pPr marL="342900" indent="-342900">
              <a:buFontTx/>
              <a:buChar char="•"/>
            </a:pPr>
            <a:endParaRPr lang="en-US" sz="2400" dirty="0" smtClean="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018501" cy="523220"/>
          </a:xfrm>
          <a:prstGeom prst="rect">
            <a:avLst/>
          </a:prstGeom>
          <a:noFill/>
        </p:spPr>
        <p:txBody>
          <a:bodyPr wrap="none" rtlCol="0">
            <a:spAutoFit/>
          </a:bodyPr>
          <a:lstStyle/>
          <a:p>
            <a:r>
              <a:rPr lang="en-US" sz="2800" dirty="0" smtClean="0">
                <a:solidFill>
                  <a:schemeClr val="tx2"/>
                </a:solidFill>
              </a:rPr>
              <a:t>Bibliography</a:t>
            </a:r>
            <a:endParaRPr lang="en-US" sz="2800" dirty="0">
              <a:solidFill>
                <a:schemeClr val="tx2"/>
              </a:solidFill>
            </a:endParaRPr>
          </a:p>
        </p:txBody>
      </p:sp>
      <p:sp>
        <p:nvSpPr>
          <p:cNvPr id="2" name="Tekstvak 1"/>
          <p:cNvSpPr txBox="1"/>
          <p:nvPr/>
        </p:nvSpPr>
        <p:spPr>
          <a:xfrm>
            <a:off x="454778" y="1498236"/>
            <a:ext cx="8200875" cy="1754327"/>
          </a:xfrm>
          <a:prstGeom prst="rect">
            <a:avLst/>
          </a:prstGeom>
          <a:noFill/>
        </p:spPr>
        <p:txBody>
          <a:bodyPr wrap="square" rtlCol="0">
            <a:spAutoFit/>
          </a:bodyPr>
          <a:lstStyle/>
          <a:p>
            <a:pPr marL="342900" indent="-342900">
              <a:buFont typeface="+mj-lt"/>
              <a:buAutoNum type="arabicPeriod"/>
            </a:pPr>
            <a:r>
              <a:rPr lang="nl-NL" b="1" dirty="0" err="1"/>
              <a:t>Bozzon</a:t>
            </a:r>
            <a:r>
              <a:rPr lang="nl-NL" b="1" dirty="0"/>
              <a:t>. </a:t>
            </a:r>
            <a:r>
              <a:rPr lang="nl-NL" dirty="0"/>
              <a:t>(2015). Syllabus IN4325. TU </a:t>
            </a:r>
            <a:r>
              <a:rPr lang="nl-NL" dirty="0" smtClean="0"/>
              <a:t>Delft.</a:t>
            </a:r>
          </a:p>
          <a:p>
            <a:pPr marL="342900" indent="-342900">
              <a:buFont typeface="+mj-lt"/>
              <a:buAutoNum type="arabicPeriod"/>
            </a:pPr>
            <a:r>
              <a:rPr lang="nl-NL" b="1" dirty="0" err="1" smtClean="0"/>
              <a:t>Ceri</a:t>
            </a:r>
            <a:r>
              <a:rPr lang="nl-NL" b="1" dirty="0"/>
              <a:t>, </a:t>
            </a:r>
            <a:r>
              <a:rPr lang="nl-NL" b="1" dirty="0" err="1"/>
              <a:t>Bozzon</a:t>
            </a:r>
            <a:r>
              <a:rPr lang="nl-NL" b="1" dirty="0"/>
              <a:t>, &amp; </a:t>
            </a:r>
            <a:r>
              <a:rPr lang="nl-NL" b="1" dirty="0" err="1"/>
              <a:t>etAlumni</a:t>
            </a:r>
            <a:r>
              <a:rPr lang="nl-NL" b="1" dirty="0"/>
              <a:t>. </a:t>
            </a:r>
            <a:r>
              <a:rPr lang="nl-NL" dirty="0"/>
              <a:t>(2013). Web Information Retrieval. Springer. </a:t>
            </a:r>
            <a:endParaRPr lang="nl-NL" dirty="0" smtClean="0"/>
          </a:p>
          <a:p>
            <a:pPr marL="342900" indent="-342900">
              <a:buFont typeface="+mj-lt"/>
              <a:buAutoNum type="arabicPeriod"/>
            </a:pPr>
            <a:r>
              <a:rPr lang="nl-NL" b="1" dirty="0" err="1" smtClean="0"/>
              <a:t>Law</a:t>
            </a:r>
            <a:r>
              <a:rPr lang="nl-NL" b="1" dirty="0"/>
              <a:t>, &amp; </a:t>
            </a:r>
            <a:r>
              <a:rPr lang="nl-NL" b="1" dirty="0" err="1"/>
              <a:t>Ahn</a:t>
            </a:r>
            <a:r>
              <a:rPr lang="nl-NL" b="1" dirty="0"/>
              <a:t>, v. (2011). </a:t>
            </a:r>
            <a:r>
              <a:rPr lang="nl-NL" dirty="0"/>
              <a:t>Human </a:t>
            </a:r>
            <a:r>
              <a:rPr lang="nl-NL" dirty="0" err="1"/>
              <a:t>Computation</a:t>
            </a:r>
            <a:r>
              <a:rPr lang="nl-NL" dirty="0"/>
              <a:t>. Morgan &amp; </a:t>
            </a:r>
            <a:r>
              <a:rPr lang="nl-NL" dirty="0" err="1"/>
              <a:t>Claypool</a:t>
            </a:r>
            <a:r>
              <a:rPr lang="nl-NL" dirty="0"/>
              <a:t>. </a:t>
            </a:r>
            <a:endParaRPr lang="nl-NL" dirty="0" smtClean="0"/>
          </a:p>
          <a:p>
            <a:pPr marL="342900" indent="-342900">
              <a:buFont typeface="+mj-lt"/>
              <a:buAutoNum type="arabicPeriod"/>
            </a:pPr>
            <a:r>
              <a:rPr lang="nl-NL" b="1" dirty="0" err="1" smtClean="0"/>
              <a:t>Nunes</a:t>
            </a:r>
            <a:r>
              <a:rPr lang="nl-NL" b="1" dirty="0" smtClean="0"/>
              <a:t> &amp; et Alumni. </a:t>
            </a:r>
            <a:r>
              <a:rPr lang="nl-NL" dirty="0" smtClean="0"/>
              <a:t>(2014). SCS Connector – </a:t>
            </a:r>
            <a:r>
              <a:rPr lang="nl-NL" dirty="0" err="1" smtClean="0"/>
              <a:t>Quantifying</a:t>
            </a:r>
            <a:r>
              <a:rPr lang="nl-NL" dirty="0" smtClean="0"/>
              <a:t> </a:t>
            </a:r>
            <a:r>
              <a:rPr lang="nl-NL" dirty="0" err="1" smtClean="0"/>
              <a:t>and</a:t>
            </a:r>
            <a:r>
              <a:rPr lang="nl-NL" dirty="0" smtClean="0"/>
              <a:t> </a:t>
            </a:r>
            <a:r>
              <a:rPr lang="nl-NL" dirty="0" err="1" smtClean="0"/>
              <a:t>Visualising</a:t>
            </a:r>
            <a:r>
              <a:rPr lang="nl-NL" dirty="0" smtClean="0"/>
              <a:t> </a:t>
            </a:r>
            <a:r>
              <a:rPr lang="nl-NL" dirty="0" err="1" smtClean="0"/>
              <a:t>Semantic</a:t>
            </a:r>
            <a:r>
              <a:rPr lang="nl-NL" dirty="0" smtClean="0"/>
              <a:t> </a:t>
            </a:r>
            <a:r>
              <a:rPr lang="nl-NL" dirty="0" err="1" smtClean="0"/>
              <a:t>Paths</a:t>
            </a:r>
            <a:r>
              <a:rPr lang="nl-NL" dirty="0" smtClean="0"/>
              <a:t> </a:t>
            </a:r>
            <a:r>
              <a:rPr lang="nl-NL" dirty="0" err="1" smtClean="0"/>
              <a:t>Between</a:t>
            </a:r>
            <a:r>
              <a:rPr lang="nl-NL" dirty="0" smtClean="0"/>
              <a:t> </a:t>
            </a:r>
            <a:r>
              <a:rPr lang="nl-NL" dirty="0" err="1" smtClean="0"/>
              <a:t>Entity</a:t>
            </a:r>
            <a:r>
              <a:rPr lang="nl-NL" dirty="0" smtClean="0"/>
              <a:t> Pairs.</a:t>
            </a:r>
            <a:endParaRPr lang="nl-NL" b="1" dirty="0"/>
          </a:p>
          <a:p>
            <a:endParaRPr lang="en-US" dirty="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t="48918" r="2315" b="31890"/>
          <a:stretch/>
        </p:blipFill>
        <p:spPr>
          <a:xfrm>
            <a:off x="211626" y="348833"/>
            <a:ext cx="8932374" cy="1542963"/>
          </a:xfrm>
          <a:prstGeom prst="rect">
            <a:avLst/>
          </a:prstGeom>
        </p:spPr>
      </p:pic>
      <p:sp>
        <p:nvSpPr>
          <p:cNvPr id="5" name="Rechthoek 4"/>
          <p:cNvSpPr/>
          <p:nvPr/>
        </p:nvSpPr>
        <p:spPr>
          <a:xfrm>
            <a:off x="211626" y="348833"/>
            <a:ext cx="8741198" cy="154296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429730" y="996905"/>
            <a:ext cx="2022590"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954139" y="2640290"/>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3" name="Tekstvak 2"/>
          <p:cNvSpPr txBox="1"/>
          <p:nvPr/>
        </p:nvSpPr>
        <p:spPr>
          <a:xfrm>
            <a:off x="954139" y="3399985"/>
            <a:ext cx="6593647" cy="2369880"/>
          </a:xfrm>
          <a:prstGeom prst="rect">
            <a:avLst/>
          </a:prstGeom>
          <a:noFill/>
        </p:spPr>
        <p:txBody>
          <a:bodyPr wrap="none" rtlCol="0">
            <a:spAutoFit/>
          </a:bodyPr>
          <a:lstStyle/>
          <a:p>
            <a:r>
              <a:rPr lang="en-US" dirty="0" smtClean="0"/>
              <a:t>What is </a:t>
            </a:r>
            <a:r>
              <a:rPr lang="en-US" b="1" dirty="0" smtClean="0"/>
              <a:t>Nest</a:t>
            </a:r>
            <a:r>
              <a:rPr lang="en-US" dirty="0" smtClean="0"/>
              <a:t>? </a:t>
            </a:r>
          </a:p>
          <a:p>
            <a:endParaRPr lang="en-US" dirty="0" smtClean="0"/>
          </a:p>
          <a:p>
            <a:r>
              <a:rPr lang="en-US" dirty="0" smtClean="0"/>
              <a:t>Why did Google buy it for </a:t>
            </a:r>
            <a:r>
              <a:rPr lang="en-US" b="1" dirty="0" smtClean="0"/>
              <a:t>$3.2 billion </a:t>
            </a:r>
            <a:r>
              <a:rPr lang="en-US" dirty="0" smtClean="0"/>
              <a:t>dollars?</a:t>
            </a:r>
          </a:p>
          <a:p>
            <a:endParaRPr lang="en-US" dirty="0"/>
          </a:p>
          <a:p>
            <a:r>
              <a:rPr lang="en-US" dirty="0" smtClean="0"/>
              <a:t>And now they are buying another company for </a:t>
            </a:r>
            <a:r>
              <a:rPr lang="en-US" b="1" dirty="0" smtClean="0"/>
              <a:t>$555 million </a:t>
            </a:r>
            <a:r>
              <a:rPr lang="en-US" dirty="0"/>
              <a:t>dollars?</a:t>
            </a:r>
          </a:p>
          <a:p>
            <a:endParaRPr lang="en-US" dirty="0"/>
          </a:p>
          <a:p>
            <a:r>
              <a:rPr lang="en-US" dirty="0" smtClean="0"/>
              <a:t>And.. what is the </a:t>
            </a:r>
            <a:r>
              <a:rPr lang="en-US" sz="2200" b="1" dirty="0" smtClean="0"/>
              <a:t>Internet of Things</a:t>
            </a:r>
            <a:r>
              <a:rPr lang="en-US" dirty="0" smtClean="0"/>
              <a:t>?</a:t>
            </a:r>
          </a:p>
          <a:p>
            <a:endParaRPr lang="en-US" dirty="0" smtClean="0"/>
          </a:p>
        </p:txBody>
      </p:sp>
      <p:sp>
        <p:nvSpPr>
          <p:cNvPr id="7" name="Tekstvak 6"/>
          <p:cNvSpPr txBox="1"/>
          <p:nvPr/>
        </p:nvSpPr>
        <p:spPr>
          <a:xfrm>
            <a:off x="2885296" y="5655337"/>
            <a:ext cx="5465132" cy="923330"/>
          </a:xfrm>
          <a:prstGeom prst="rect">
            <a:avLst/>
          </a:prstGeom>
          <a:noFill/>
        </p:spPr>
        <p:txBody>
          <a:bodyPr wrap="square" rtlCol="0">
            <a:spAutoFit/>
          </a:bodyPr>
          <a:lstStyle/>
          <a:p>
            <a:r>
              <a:rPr lang="en-US" i="1" dirty="0" smtClean="0"/>
              <a:t>.. where more gadgets and everyday items are connected to the Web and can deliver data and controlled by mobile devices.</a:t>
            </a:r>
            <a:endParaRPr lang="en-US" i="1" dirty="0"/>
          </a:p>
        </p:txBody>
      </p:sp>
    </p:spTree>
    <p:extLst>
      <p:ext uri="{BB962C8B-B14F-4D97-AF65-F5344CB8AC3E}">
        <p14:creationId xmlns:p14="http://schemas.microsoft.com/office/powerpoint/2010/main" val="4279429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1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2"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4105572" y="5785554"/>
            <a:ext cx="4642556" cy="646331"/>
          </a:xfrm>
          <a:prstGeom prst="rect">
            <a:avLst/>
          </a:prstGeom>
          <a:noFill/>
        </p:spPr>
        <p:txBody>
          <a:bodyPr wrap="square" rtlCol="0">
            <a:spAutoFit/>
          </a:bodyPr>
          <a:lstStyle/>
          <a:p>
            <a:r>
              <a:rPr lang="en-US" sz="3600" dirty="0" smtClean="0">
                <a:solidFill>
                  <a:srgbClr val="FF0000"/>
                </a:solidFill>
                <a:latin typeface="Chalkduster"/>
                <a:cs typeface="Chalkduster"/>
              </a:rPr>
              <a:t>Quit the article?!</a:t>
            </a:r>
            <a:endParaRPr lang="en-US" sz="3600" dirty="0">
              <a:solidFill>
                <a:srgbClr val="FF0000"/>
              </a:solidFill>
              <a:latin typeface="Chalkduster"/>
              <a:cs typeface="Chalkduster"/>
            </a:endParaRPr>
          </a:p>
        </p:txBody>
      </p:sp>
    </p:spTree>
    <p:extLst>
      <p:ext uri="{BB962C8B-B14F-4D97-AF65-F5344CB8AC3E}">
        <p14:creationId xmlns:p14="http://schemas.microsoft.com/office/powerpoint/2010/main" val="3033944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3769245" y="5462500"/>
            <a:ext cx="5007867" cy="1077218"/>
          </a:xfrm>
          <a:prstGeom prst="rect">
            <a:avLst/>
          </a:prstGeom>
          <a:noFill/>
        </p:spPr>
        <p:txBody>
          <a:bodyPr wrap="square" rtlCol="0">
            <a:spAutoFit/>
          </a:bodyPr>
          <a:lstStyle/>
          <a:p>
            <a:r>
              <a:rPr lang="en-US" sz="3200" dirty="0" smtClean="0">
                <a:solidFill>
                  <a:srgbClr val="FF0000"/>
                </a:solidFill>
                <a:latin typeface="Chalkduster"/>
                <a:cs typeface="Chalkduster"/>
              </a:rPr>
              <a:t>Go to a competitor newspaper website?!</a:t>
            </a:r>
            <a:endParaRPr lang="en-US" sz="3200" dirty="0">
              <a:solidFill>
                <a:srgbClr val="FF0000"/>
              </a:solidFill>
              <a:latin typeface="Chalkduster"/>
              <a:cs typeface="Chalkduster"/>
            </a:endParaRPr>
          </a:p>
        </p:txBody>
      </p:sp>
      <p:pic>
        <p:nvPicPr>
          <p:cNvPr id="5" name="Afbeelding 4" descr="Schermafbeelding 2015-04-01 om 14.19.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356" y="1779602"/>
            <a:ext cx="3312923" cy="3358444"/>
          </a:xfrm>
          <a:prstGeom prst="rect">
            <a:avLst/>
          </a:prstGeom>
        </p:spPr>
      </p:pic>
    </p:spTree>
    <p:extLst>
      <p:ext uri="{BB962C8B-B14F-4D97-AF65-F5344CB8AC3E}">
        <p14:creationId xmlns:p14="http://schemas.microsoft.com/office/powerpoint/2010/main" val="2031669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Schermafbeelding 2015-04-01 om 13.3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23" y="1763889"/>
            <a:ext cx="5805277" cy="5094111"/>
          </a:xfrm>
          <a:prstGeom prst="rect">
            <a:avLst/>
          </a:prstGeom>
        </p:spPr>
      </p:pic>
      <p:sp>
        <p:nvSpPr>
          <p:cNvPr id="4" name="Rechthoek 3"/>
          <p:cNvSpPr/>
          <p:nvPr/>
        </p:nvSpPr>
        <p:spPr>
          <a:xfrm>
            <a:off x="3338723" y="1763889"/>
            <a:ext cx="5805277" cy="5094111"/>
          </a:xfrm>
          <a:prstGeom prst="rect">
            <a:avLst/>
          </a:prstGeom>
          <a:solidFill>
            <a:schemeClr val="tx1">
              <a:lumMod val="65000"/>
              <a:lumOff val="35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tx2"/>
                </a:solidFill>
              </a:rPr>
              <a:t>What would you do?</a:t>
            </a:r>
            <a:endParaRPr lang="en-US" sz="2800" dirty="0">
              <a:solidFill>
                <a:schemeClr val="tx2"/>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7" name="Tekstvak 6"/>
          <p:cNvSpPr txBox="1"/>
          <p:nvPr/>
        </p:nvSpPr>
        <p:spPr>
          <a:xfrm>
            <a:off x="5610612" y="883273"/>
            <a:ext cx="2949222" cy="923330"/>
          </a:xfrm>
          <a:prstGeom prst="rect">
            <a:avLst/>
          </a:prstGeom>
          <a:noFill/>
        </p:spPr>
        <p:txBody>
          <a:bodyPr wrap="square" rtlCol="0">
            <a:spAutoFit/>
          </a:bodyPr>
          <a:lstStyle/>
          <a:p>
            <a:r>
              <a:rPr lang="en-US" i="1" dirty="0" smtClean="0"/>
              <a:t>Wouldn’t it be nice if </a:t>
            </a:r>
            <a:r>
              <a:rPr lang="en-US" b="1" i="1" dirty="0" smtClean="0"/>
              <a:t>someone could explain this to you? </a:t>
            </a:r>
            <a:endParaRPr lang="en-US" b="1" i="1" dirty="0"/>
          </a:p>
        </p:txBody>
      </p:sp>
      <p:pic>
        <p:nvPicPr>
          <p:cNvPr id="10" name="Afbeelding 9"/>
          <p:cNvPicPr>
            <a:picLocks noChangeAspect="1"/>
          </p:cNvPicPr>
          <p:nvPr/>
        </p:nvPicPr>
        <p:blipFill rotWithShape="1">
          <a:blip r:embed="rId3"/>
          <a:srcRect t="1310" b="11126"/>
          <a:stretch/>
        </p:blipFill>
        <p:spPr>
          <a:xfrm>
            <a:off x="218722" y="4123268"/>
            <a:ext cx="2872046" cy="1888066"/>
          </a:xfrm>
          <a:prstGeom prst="rect">
            <a:avLst/>
          </a:prstGeom>
        </p:spPr>
      </p:pic>
      <p:sp>
        <p:nvSpPr>
          <p:cNvPr id="9" name="Tekstvak 8"/>
          <p:cNvSpPr txBox="1"/>
          <p:nvPr/>
        </p:nvSpPr>
        <p:spPr>
          <a:xfrm>
            <a:off x="3861805" y="2592821"/>
            <a:ext cx="4842577" cy="341632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i="1" dirty="0" smtClean="0">
                <a:solidFill>
                  <a:srgbClr val="FFFFFF"/>
                </a:solidFill>
              </a:rPr>
              <a:t>Internet of Things </a:t>
            </a:r>
            <a:r>
              <a:rPr lang="en-US" sz="2400" i="1" dirty="0" smtClean="0">
                <a:solidFill>
                  <a:srgbClr val="FFFFFF"/>
                </a:solidFill>
              </a:rPr>
              <a:t>is that all user objects are embedded with software and are connected and interacting with each other. </a:t>
            </a:r>
          </a:p>
          <a:p>
            <a:endParaRPr lang="en-US" sz="2400" i="1" dirty="0">
              <a:solidFill>
                <a:srgbClr val="FFFFFF"/>
              </a:solidFill>
            </a:endParaRPr>
          </a:p>
          <a:p>
            <a:r>
              <a:rPr lang="en-US" sz="2400" i="1" dirty="0" smtClean="0">
                <a:solidFill>
                  <a:srgbClr val="FFFFFF"/>
                </a:solidFill>
              </a:rPr>
              <a:t>“It’s like that you can see on you iPhone what is in your fridge while your favorite music is played and lightning the candles automatically.”</a:t>
            </a:r>
          </a:p>
        </p:txBody>
      </p:sp>
      <p:pic>
        <p:nvPicPr>
          <p:cNvPr id="6" name="Afbeelding 5"/>
          <p:cNvPicPr>
            <a:picLocks noChangeAspect="1"/>
          </p:cNvPicPr>
          <p:nvPr/>
        </p:nvPicPr>
        <p:blipFill>
          <a:blip r:embed="rId4"/>
          <a:stretch>
            <a:fillRect/>
          </a:stretch>
        </p:blipFill>
        <p:spPr>
          <a:xfrm>
            <a:off x="369087" y="3465980"/>
            <a:ext cx="3492718" cy="2543161"/>
          </a:xfrm>
          <a:prstGeom prst="rect">
            <a:avLst/>
          </a:prstGeom>
        </p:spPr>
      </p:pic>
    </p:spTree>
    <p:extLst>
      <p:ext uri="{BB962C8B-B14F-4D97-AF65-F5344CB8AC3E}">
        <p14:creationId xmlns:p14="http://schemas.microsoft.com/office/powerpoint/2010/main" val="2477919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1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577973" cy="523220"/>
          </a:xfrm>
          <a:prstGeom prst="rect">
            <a:avLst/>
          </a:prstGeom>
          <a:noFill/>
        </p:spPr>
        <p:txBody>
          <a:bodyPr wrap="none" rtlCol="0">
            <a:spAutoFit/>
          </a:bodyPr>
          <a:lstStyle/>
          <a:p>
            <a:r>
              <a:rPr lang="en-US" sz="2800" dirty="0" smtClean="0">
                <a:solidFill>
                  <a:schemeClr val="tx2"/>
                </a:solidFill>
              </a:rPr>
              <a:t>So, we have a problem</a:t>
            </a:r>
            <a:endParaRPr lang="en-US" sz="2800" dirty="0">
              <a:solidFill>
                <a:schemeClr val="tx2"/>
              </a:solidFill>
            </a:endParaRPr>
          </a:p>
        </p:txBody>
      </p:sp>
      <p:sp>
        <p:nvSpPr>
          <p:cNvPr id="7" name="Tekstvak 6"/>
          <p:cNvSpPr txBox="1"/>
          <p:nvPr/>
        </p:nvSpPr>
        <p:spPr>
          <a:xfrm>
            <a:off x="1899900" y="2175145"/>
            <a:ext cx="5734965" cy="2308324"/>
          </a:xfrm>
          <a:prstGeom prst="rect">
            <a:avLst/>
          </a:prstGeom>
          <a:noFill/>
        </p:spPr>
        <p:txBody>
          <a:bodyPr wrap="square" rtlCol="0">
            <a:spAutoFit/>
          </a:bodyPr>
          <a:lstStyle/>
          <a:p>
            <a:r>
              <a:rPr lang="en-US" sz="2400" dirty="0" smtClean="0"/>
              <a:t>News articles can be</a:t>
            </a:r>
          </a:p>
          <a:p>
            <a:r>
              <a:rPr lang="en-US" sz="2400" dirty="0" smtClean="0"/>
              <a:t> 		</a:t>
            </a:r>
            <a:r>
              <a:rPr lang="en-US" sz="3200" b="1" dirty="0" smtClean="0"/>
              <a:t>too ‘complex’</a:t>
            </a:r>
            <a:endParaRPr lang="en-US" sz="2400" dirty="0" smtClean="0"/>
          </a:p>
          <a:p>
            <a:r>
              <a:rPr lang="en-US" sz="2400" dirty="0" smtClean="0"/>
              <a:t>			whereby readers might</a:t>
            </a:r>
            <a:r>
              <a:rPr lang="en-US" sz="3200" b="1" dirty="0" smtClean="0"/>
              <a:t> leave</a:t>
            </a:r>
          </a:p>
          <a:p>
            <a:r>
              <a:rPr lang="en-US" sz="2400" dirty="0" smtClean="0"/>
              <a:t>the website and go to </a:t>
            </a:r>
          </a:p>
          <a:p>
            <a:r>
              <a:rPr lang="en-US" sz="3200" b="1" dirty="0" smtClean="0"/>
              <a:t>		competitor </a:t>
            </a:r>
            <a:r>
              <a:rPr lang="en-US" sz="2400" dirty="0" smtClean="0"/>
              <a:t>news websites.</a:t>
            </a:r>
          </a:p>
        </p:txBody>
      </p:sp>
    </p:spTree>
    <p:extLst>
      <p:ext uri="{BB962C8B-B14F-4D97-AF65-F5344CB8AC3E}">
        <p14:creationId xmlns:p14="http://schemas.microsoft.com/office/powerpoint/2010/main" val="3003955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Schermafbeelding 2015-04-01 om 13.39.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9458"/>
            <a:ext cx="6473037" cy="4208542"/>
          </a:xfrm>
          <a:prstGeom prst="rect">
            <a:avLst/>
          </a:prstGeom>
        </p:spPr>
      </p:pic>
      <p:sp>
        <p:nvSpPr>
          <p:cNvPr id="6" name="Tekstvak 5"/>
          <p:cNvSpPr txBox="1"/>
          <p:nvPr/>
        </p:nvSpPr>
        <p:spPr>
          <a:xfrm>
            <a:off x="454778" y="297845"/>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7" name="Tekstvak 6"/>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8" name="Tekstvak 7"/>
          <p:cNvSpPr txBox="1"/>
          <p:nvPr/>
        </p:nvSpPr>
        <p:spPr>
          <a:xfrm>
            <a:off x="6604001" y="4411050"/>
            <a:ext cx="2384778" cy="1015663"/>
          </a:xfrm>
          <a:prstGeom prst="rect">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1" dirty="0" smtClean="0"/>
              <a:t>Wouldn’t it be nice if </a:t>
            </a:r>
            <a:r>
              <a:rPr lang="en-US" b="1" i="1" dirty="0" smtClean="0"/>
              <a:t>someone </a:t>
            </a:r>
            <a:r>
              <a:rPr lang="en-US" i="1" dirty="0" smtClean="0"/>
              <a:t>could</a:t>
            </a:r>
            <a:r>
              <a:rPr lang="en-US" b="1" i="1" dirty="0" smtClean="0"/>
              <a:t> explain </a:t>
            </a:r>
            <a:r>
              <a:rPr lang="en-US" i="1" dirty="0" smtClean="0"/>
              <a:t>this </a:t>
            </a:r>
            <a:r>
              <a:rPr lang="en-US" b="1" i="1" dirty="0" smtClean="0"/>
              <a:t>to you</a:t>
            </a:r>
            <a:r>
              <a:rPr lang="en-US" i="1" dirty="0" smtClean="0"/>
              <a:t> </a:t>
            </a:r>
            <a:r>
              <a:rPr lang="en-US" sz="2400" i="1" dirty="0" smtClean="0">
                <a:solidFill>
                  <a:srgbClr val="008000"/>
                </a:solidFill>
              </a:rPr>
              <a:t>online</a:t>
            </a:r>
            <a:r>
              <a:rPr lang="en-US" i="1" dirty="0" smtClean="0"/>
              <a:t>? </a:t>
            </a:r>
            <a:endParaRPr lang="en-US" i="1" dirty="0"/>
          </a:p>
        </p:txBody>
      </p:sp>
      <p:sp>
        <p:nvSpPr>
          <p:cNvPr id="9" name="Rechthoek 8"/>
          <p:cNvSpPr/>
          <p:nvPr/>
        </p:nvSpPr>
        <p:spPr>
          <a:xfrm>
            <a:off x="2805063" y="4778683"/>
            <a:ext cx="3276826"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8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2064</TotalTime>
  <Words>863</Words>
  <Application>Microsoft Macintosh PowerPoint</Application>
  <PresentationFormat>Diavoorstelling (4:3)</PresentationFormat>
  <Paragraphs>269</Paragraphs>
  <Slides>35</Slides>
  <Notes>0</Notes>
  <HiddenSlides>0</HiddenSlides>
  <MMClips>0</MMClips>
  <ScaleCrop>false</ScaleCrop>
  <HeadingPairs>
    <vt:vector size="6" baseType="variant">
      <vt:variant>
        <vt:lpstr>Thema</vt:lpstr>
      </vt:variant>
      <vt:variant>
        <vt:i4>1</vt:i4>
      </vt:variant>
      <vt:variant>
        <vt:lpstr>Ingesloten OLE-bronprogramma's</vt:lpstr>
      </vt:variant>
      <vt:variant>
        <vt:i4>1</vt:i4>
      </vt:variant>
      <vt:variant>
        <vt:lpstr>Diatitels</vt:lpstr>
      </vt:variant>
      <vt:variant>
        <vt:i4>35</vt:i4>
      </vt:variant>
    </vt:vector>
  </HeadingPairs>
  <TitlesOfParts>
    <vt:vector size="37" baseType="lpstr">
      <vt:lpstr>Office-thema</vt:lpstr>
      <vt:lpstr>Microsoft Vergelijking</vt:lpstr>
      <vt:lpstr>SKiIR  Explanation Retrieval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Steinfort</dc:creator>
  <cp:lastModifiedBy>Maarten Steinfort</cp:lastModifiedBy>
  <cp:revision>89</cp:revision>
  <dcterms:created xsi:type="dcterms:W3CDTF">2015-04-01T09:21:28Z</dcterms:created>
  <dcterms:modified xsi:type="dcterms:W3CDTF">2015-04-06T09:22:32Z</dcterms:modified>
</cp:coreProperties>
</file>